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Saira Semi Condense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SairaSemiCondensed-regular.fntdata"/><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SairaSemiCondense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Common_questions/What_are_browser_developer_tool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emmet.io/" TargetMode="External"/></Relationships>
</file>

<file path=ppt/notesSlides/_rels/notesSlide14.xml.rels><?xml version="1.0" encoding="UTF-8" standalone="yes"?><Relationships xmlns="http://schemas.openxmlformats.org/package/2006/relationships"><Relationship Id="rId11" Type="http://schemas.openxmlformats.org/officeDocument/2006/relationships/hyperlink" Target="https://www.microsoft.com/en-us/edge" TargetMode="External"/><Relationship Id="rId10" Type="http://schemas.openxmlformats.org/officeDocument/2006/relationships/hyperlink" Target="https://developer.chrome.com/docs/devtools/" TargetMode="External"/><Relationship Id="rId13" Type="http://schemas.openxmlformats.org/officeDocument/2006/relationships/hyperlink" Target="https://blog.logrocket.com/should-you-support-internet-explorer/" TargetMode="External"/><Relationship Id="rId12" Type="http://schemas.openxmlformats.org/officeDocument/2006/relationships/hyperlink" Target="https://www.mozilla.org/en-CA/firefox/new/" TargetMode="External"/><Relationship Id="rId1" Type="http://schemas.openxmlformats.org/officeDocument/2006/relationships/notesMaster" Target="../notesMasters/notesMaster1.xml"/><Relationship Id="rId2" Type="http://schemas.openxmlformats.org/officeDocument/2006/relationships/hyperlink" Target="https://code.visualstudio.com/download" TargetMode="External"/><Relationship Id="rId3" Type="http://schemas.openxmlformats.org/officeDocument/2006/relationships/hyperlink" Target="https://marketplace.visualstudio.com/items?itemName=ritwickdey.LiveServer" TargetMode="External"/><Relationship Id="rId4" Type="http://schemas.openxmlformats.org/officeDocument/2006/relationships/hyperlink" Target="https://www.jetbrains.com/webstorm/" TargetMode="External"/><Relationship Id="rId9" Type="http://schemas.openxmlformats.org/officeDocument/2006/relationships/hyperlink" Target="https://www.google.com/intl/en_ca/chrome/" TargetMode="External"/><Relationship Id="rId5" Type="http://schemas.openxmlformats.org/officeDocument/2006/relationships/hyperlink" Target="https://www.codecademy.com/articles/what-is-an-ide" TargetMode="External"/><Relationship Id="rId6" Type="http://schemas.openxmlformats.org/officeDocument/2006/relationships/hyperlink" Target="https://www.jetbrains.com/community/education/#students" TargetMode="External"/><Relationship Id="rId7" Type="http://schemas.openxmlformats.org/officeDocument/2006/relationships/hyperlink" Target="https://replit.com/" TargetMode="External"/><Relationship Id="rId8" Type="http://schemas.openxmlformats.org/officeDocument/2006/relationships/hyperlink" Target="https://replit.com/languages/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igitalocean.com/community/tutorials/what-is-an-html-element" TargetMode="External"/><Relationship Id="rId3" Type="http://schemas.openxmlformats.org/officeDocument/2006/relationships/hyperlink" Target="https://www.w3schools.com/tags/default.asp" TargetMode="External"/><Relationship Id="rId4" Type="http://schemas.openxmlformats.org/officeDocument/2006/relationships/hyperlink" Target="https://www.geeksforgeeks.org/most-commonly-used-tags-in-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2.xml"/><Relationship Id="rId3" Type="http://schemas.openxmlformats.org/officeDocument/2006/relationships/hyperlink" Target="https://en.wikipedia.org/wiki/Base64"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ellwk.com/blog/9-important-css-properties-you-must-know/"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ref/css3_pr_border-radius.asp"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js/default.asp"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tbootstrap.com/" TargetMode="External"/><Relationship Id="rId3" Type="http://schemas.openxmlformats.org/officeDocument/2006/relationships/hyperlink" Target="https://materializecss.com/" TargetMode="External"/><Relationship Id="rId4" Type="http://schemas.openxmlformats.org/officeDocument/2006/relationships/hyperlink" Target="https://valor-software.com/ngx-bootstrap/documentation#getting-started"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ctjs.org/docs/getting-started.html" TargetMode="External"/><Relationship Id="rId3" Type="http://schemas.openxmlformats.org/officeDocument/2006/relationships/hyperlink" Target="https://reactjs.org/tutorial/tutorial.html" TargetMode="External"/><Relationship Id="rId4" Type="http://schemas.openxmlformats.org/officeDocument/2006/relationships/hyperlink" Target="https://angular.io/" TargetMode="External"/><Relationship Id="rId5" Type="http://schemas.openxmlformats.org/officeDocument/2006/relationships/hyperlink" Target="https://angular.io/tutorial" TargetMode="External"/><Relationship Id="rId6" Type="http://schemas.openxmlformats.org/officeDocument/2006/relationships/hyperlink" Target="https://www.youtube.com/channel/UCW5YeuERMmlnqo4oq8vwUpg" TargetMode="External"/><Relationship Id="rId7" Type="http://schemas.openxmlformats.org/officeDocument/2006/relationships/hyperlink" Target="https://youtu.be/j942wKiXFu8?list=PL4cUxeGkcC9gZD-Tvwfod2gaISzfRiP9d" TargetMode="External"/><Relationship Id="rId8" Type="http://schemas.openxmlformats.org/officeDocument/2006/relationships/hyperlink" Target="https://youtu.be/DwTNR3EBSJQ?list=PL4cUxeGkcC9jqhk5RvBiEwHMKSUXPyng0"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irebase.google.com/" TargetMode="External"/><Relationship Id="rId3" Type="http://schemas.openxmlformats.org/officeDocument/2006/relationships/hyperlink" Target="https://firebase.google.com/docs/hosting/quickstart" TargetMode="External"/><Relationship Id="rId4" Type="http://schemas.openxmlformats.org/officeDocument/2006/relationships/hyperlink" Target="https://docs.netlify.com/" TargetMode="External"/><Relationship Id="rId5" Type="http://schemas.openxmlformats.org/officeDocument/2006/relationships/hyperlink" Target="https://youtu.be/cUMUTS2ybhg" TargetMode="External"/><Relationship Id="rId6" Type="http://schemas.openxmlformats.org/officeDocument/2006/relationships/hyperlink" Target="https://www.geeksforgeeks.org/using-github-to-host-a-free-static-website/" TargetMode="External"/><Relationship Id="rId7" Type="http://schemas.openxmlformats.org/officeDocument/2006/relationships/hyperlink" Target="https://youtu.be/3RjQznt-8kE?list=PL4cUxeGkcC9goXbgTDQ0n_4TBzOO0ocPR"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rtrolio.web.app/"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b234b362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b234b362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Welcome to Intro to HTML/CSS/JS. We’ll be going over the basics of web development and a bit about next steps in case you want to explore more. Be sure to continue reading through these speaker notes for full-sentence explanations and additional resources!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ff787e70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ff787e7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web pages are built on </a:t>
            </a:r>
            <a:r>
              <a:rPr b="1" lang="en"/>
              <a:t>three </a:t>
            </a:r>
            <a:r>
              <a:rPr lang="en"/>
              <a:t>coding languages: HTML (HyperText Markup Language), CSS (Cascading Style Sheets), and JS (Javascript). HTML provides the structure, CSS the styling, and JS the functionality. Add in some images, video, or other media types you might see embedded onto a website, and </a:t>
            </a:r>
            <a:r>
              <a:rPr lang="en"/>
              <a:t>you</a:t>
            </a:r>
            <a:r>
              <a:rPr lang="en"/>
              <a:t>’ve got all the building blocks of what makes even a complicated site like Google or Netflix! You can even view these components of any website on a browser by accessing your </a:t>
            </a:r>
            <a:r>
              <a:rPr lang="en"/>
              <a:t>browser</a:t>
            </a:r>
            <a:r>
              <a:rPr lang="en"/>
              <a:t> </a:t>
            </a:r>
            <a:r>
              <a:rPr lang="en" u="sng">
                <a:solidFill>
                  <a:schemeClr val="hlink"/>
                </a:solidFill>
                <a:hlinkClick r:id="rId2"/>
              </a:rPr>
              <a:t>Developer Tools</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df6cf992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df6cf992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an analogy, we can think of a house. The HTML is like the scaffolding; it provides the basic frame of the house. The CSS is like the interior design; it makes things look nice on the inside. The JS is like the electrical wiring; it allows you to actually </a:t>
            </a:r>
            <a:r>
              <a:rPr i="1" lang="en"/>
              <a:t>do </a:t>
            </a:r>
            <a:r>
              <a:rPr lang="en"/>
              <a:t>things like turn on your lights or heating system. If there’s </a:t>
            </a:r>
            <a:r>
              <a:rPr lang="en" u="sng"/>
              <a:t>anything you take away from this workshop</a:t>
            </a:r>
            <a:r>
              <a:rPr lang="en"/>
              <a:t>, it should be this understanding.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ff787e70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ff787e70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People sometimes consider web development to be a different </a:t>
            </a:r>
            <a:r>
              <a:rPr i="1" lang="en">
                <a:solidFill>
                  <a:schemeClr val="dk1"/>
                </a:solidFill>
              </a:rPr>
              <a:t>kind</a:t>
            </a:r>
            <a:r>
              <a:rPr lang="en">
                <a:solidFill>
                  <a:schemeClr val="dk1"/>
                </a:solidFill>
              </a:rPr>
              <a:t> of programming because of how the languages the code is written in and the way it’s laid out. To put it into perspective, if a software engineer asked you whether you knew programming or not and you told them that you only knew HTML and CSS, then they would probably say that you don't know programming. The fundamental concepts of many programming languages (like variables, data types, functions) don’t show up in HTML and CSS, which is why no ‘Intro to Programming’ course would feature them.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But no matter what you think, web development is pretty different from other types of programming. It stretches a different part of your brain, and that’s what makes it fun, </a:t>
            </a:r>
            <a:r>
              <a:rPr lang="en">
                <a:solidFill>
                  <a:schemeClr val="dk1"/>
                </a:solidFill>
              </a:rPr>
              <a:t>powerful, and </a:t>
            </a:r>
            <a:r>
              <a:rPr lang="en"/>
              <a:t>unique!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ff787e70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ff787e70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three languages is a lot to take in at once. Don’t be worry if you keep forgetting things or mixing things up in the beginning—you’ll just need some experience.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another note, I probably used a lot of shortcuts while presenting this workshop, and they’re very useful! Especially in HTML, since the language itself can become very tedious to write very quickly. These shortcuts were probably mostly done through </a:t>
            </a:r>
            <a:r>
              <a:rPr lang="en" u="sng">
                <a:solidFill>
                  <a:schemeClr val="hlink"/>
                </a:solidFill>
                <a:hlinkClick r:id="rId2"/>
              </a:rPr>
              <a:t>Emmet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personally have used Windows all my life, but don’t worry, all the coding is the same no matter what operating system you’re using, it’s just that downloading, installing, and setting up the code may be different on another operating system.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ff787e70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ff787e70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suggest you use </a:t>
            </a:r>
            <a:r>
              <a:rPr lang="en" u="sng">
                <a:solidFill>
                  <a:schemeClr val="hlink"/>
                </a:solidFill>
                <a:hlinkClick r:id="rId2"/>
              </a:rPr>
              <a:t>Visual Studio Code</a:t>
            </a:r>
            <a:r>
              <a:rPr lang="en"/>
              <a:t> if you want an editor to try out Web Development for the first time. It’s a free, </a:t>
            </a:r>
            <a:r>
              <a:rPr lang="en"/>
              <a:t>lightweight</a:t>
            </a:r>
            <a:r>
              <a:rPr lang="en"/>
              <a:t> program available for Windows, Linux, and Mac. The only thing to keep in mind is that you’ll need to install an extension (</a:t>
            </a:r>
            <a:r>
              <a:rPr lang="en" u="sng">
                <a:solidFill>
                  <a:schemeClr val="hlink"/>
                </a:solidFill>
                <a:hlinkClick r:id="rId3"/>
              </a:rPr>
              <a:t>Live Server</a:t>
            </a:r>
            <a:r>
              <a:rPr lang="en"/>
              <a:t>) to be able to host your website locally. You don’t </a:t>
            </a:r>
            <a:r>
              <a:rPr i="1" lang="en"/>
              <a:t>have </a:t>
            </a:r>
            <a:r>
              <a:rPr lang="en"/>
              <a:t>to host your </a:t>
            </a:r>
            <a:r>
              <a:rPr lang="en"/>
              <a:t>website</a:t>
            </a:r>
            <a:r>
              <a:rPr lang="en"/>
              <a:t> locally to be able to open it (you </a:t>
            </a:r>
            <a:r>
              <a:rPr i="1" lang="en"/>
              <a:t>could </a:t>
            </a:r>
            <a:r>
              <a:rPr lang="en"/>
              <a:t>just directly open the </a:t>
            </a:r>
            <a:r>
              <a:rPr lang="en">
                <a:latin typeface="Courier"/>
                <a:ea typeface="Courier"/>
                <a:cs typeface="Courier"/>
                <a:sym typeface="Courier"/>
              </a:rPr>
              <a:t>.html</a:t>
            </a:r>
            <a:r>
              <a:rPr lang="en"/>
              <a:t> files that you create using your favourite browser, which I suggest you try out for fun by the way), but by hosting a live version of your website, you can quickly make updates to the code and the website will reload with any new changes whenever you save your code. This is shown a bit more in the setup for the HTML demo.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a:t>
            </a:r>
            <a:r>
              <a:rPr lang="en"/>
              <a:t>option</a:t>
            </a:r>
            <a:r>
              <a:rPr lang="en"/>
              <a:t> is </a:t>
            </a:r>
            <a:r>
              <a:rPr lang="en" u="sng">
                <a:solidFill>
                  <a:schemeClr val="hlink"/>
                </a:solidFill>
                <a:hlinkClick r:id="rId4"/>
              </a:rPr>
              <a:t>Jetbrains Webstorm</a:t>
            </a:r>
            <a:r>
              <a:rPr lang="en"/>
              <a:t>, which is a full-fledged </a:t>
            </a:r>
            <a:r>
              <a:rPr lang="en" u="sng">
                <a:solidFill>
                  <a:schemeClr val="hlink"/>
                </a:solidFill>
                <a:hlinkClick r:id="rId5"/>
              </a:rPr>
              <a:t>Integrated Development Environment (IDE)</a:t>
            </a:r>
            <a:r>
              <a:rPr lang="en"/>
              <a:t> that you can you use for free in full if you have a student account (see </a:t>
            </a:r>
            <a:r>
              <a:rPr lang="en" u="sng">
                <a:solidFill>
                  <a:schemeClr val="hlink"/>
                </a:solidFill>
                <a:hlinkClick r:id="rId6"/>
              </a:rPr>
              <a:t>this page</a:t>
            </a:r>
            <a:r>
              <a:rPr lang="en"/>
              <a:t> for info. </a:t>
            </a:r>
            <a:r>
              <a:rPr lang="en"/>
              <a:t>o</a:t>
            </a:r>
            <a:r>
              <a:rPr lang="en"/>
              <a:t>n getting your own Jetbrains educational license). This is personally what I have used the most for web development. If you don’t want to download anything just yet, you can also use </a:t>
            </a:r>
            <a:r>
              <a:rPr lang="en" u="sng">
                <a:solidFill>
                  <a:schemeClr val="hlink"/>
                </a:solidFill>
                <a:hlinkClick r:id="rId7"/>
              </a:rPr>
              <a:t>Replit</a:t>
            </a:r>
            <a:r>
              <a:rPr lang="en"/>
              <a:t>, which has an </a:t>
            </a:r>
            <a:r>
              <a:rPr lang="en" u="sng">
                <a:solidFill>
                  <a:schemeClr val="hlink"/>
                </a:solidFill>
                <a:hlinkClick r:id="rId8"/>
              </a:rPr>
              <a:t>online compiler and interpreter for HTML/CSS/JS</a:t>
            </a:r>
            <a:r>
              <a:rPr lang="en"/>
              <a:t> (and a lot of other programming languages!). Replit is useful if you quickly want to get things off the ground and if you want a collaborative editing environment.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 personally have used the </a:t>
            </a:r>
            <a:r>
              <a:rPr lang="en" u="sng">
                <a:solidFill>
                  <a:srgbClr val="0097A7"/>
                </a:solidFill>
                <a:hlinkClick r:id="rId9">
                  <a:extLst>
                    <a:ext uri="{A12FA001-AC4F-418D-AE19-62706E023703}">
                      <ahyp:hlinkClr val="tx"/>
                    </a:ext>
                  </a:extLst>
                </a:hlinkClick>
              </a:rPr>
              <a:t>Google Chrome</a:t>
            </a:r>
            <a:r>
              <a:rPr lang="en">
                <a:solidFill>
                  <a:schemeClr val="dk1"/>
                </a:solidFill>
              </a:rPr>
              <a:t> browser the most while developing. It has powerful developer tools (see </a:t>
            </a:r>
            <a:r>
              <a:rPr lang="en" u="sng">
                <a:solidFill>
                  <a:srgbClr val="0097A7"/>
                </a:solidFill>
                <a:hlinkClick r:id="rId10">
                  <a:extLst>
                    <a:ext uri="{A12FA001-AC4F-418D-AE19-62706E023703}">
                      <ahyp:hlinkClr val="tx"/>
                    </a:ext>
                  </a:extLst>
                </a:hlinkClick>
              </a:rPr>
              <a:t>Chrome DevTools</a:t>
            </a:r>
            <a:r>
              <a:rPr lang="en">
                <a:solidFill>
                  <a:schemeClr val="dk1"/>
                </a:solidFill>
              </a:rPr>
              <a:t>) that are useful to test your code and explore other webpages. Some other options include </a:t>
            </a:r>
            <a:r>
              <a:rPr lang="en" u="sng">
                <a:solidFill>
                  <a:srgbClr val="0097A7"/>
                </a:solidFill>
                <a:hlinkClick r:id="rId11">
                  <a:extLst>
                    <a:ext uri="{A12FA001-AC4F-418D-AE19-62706E023703}">
                      <ahyp:hlinkClr val="tx"/>
                    </a:ext>
                  </a:extLst>
                </a:hlinkClick>
              </a:rPr>
              <a:t>Microsoft Edge</a:t>
            </a:r>
            <a:r>
              <a:rPr lang="en">
                <a:solidFill>
                  <a:schemeClr val="dk1"/>
                </a:solidFill>
              </a:rPr>
              <a:t> and </a:t>
            </a:r>
            <a:r>
              <a:rPr lang="en" u="sng">
                <a:solidFill>
                  <a:srgbClr val="0097A7"/>
                </a:solidFill>
                <a:hlinkClick r:id="rId12">
                  <a:extLst>
                    <a:ext uri="{A12FA001-AC4F-418D-AE19-62706E023703}">
                      <ahyp:hlinkClr val="tx"/>
                    </a:ext>
                  </a:extLst>
                </a:hlinkClick>
              </a:rPr>
              <a:t>Firefox</a:t>
            </a:r>
            <a:r>
              <a:rPr lang="en">
                <a:solidFill>
                  <a:schemeClr val="dk1"/>
                </a:solidFill>
              </a:rPr>
              <a:t>, which also have strong developer tools that you can use. It is advised not to use Internet Explorer because there may be a lot of features you try to code that don’t work in Internet Explorer. Compatibility with Internet Explorer is a very annoying thing to try and incorporate into your code, so developers may just flat out not support it (which I think is just common sense haha). Read more here: </a:t>
            </a:r>
            <a:r>
              <a:rPr lang="en" u="sng">
                <a:solidFill>
                  <a:srgbClr val="0097A7"/>
                </a:solidFill>
                <a:hlinkClick r:id="rId13">
                  <a:extLst>
                    <a:ext uri="{A12FA001-AC4F-418D-AE19-62706E023703}">
                      <ahyp:hlinkClr val="tx"/>
                    </a:ext>
                  </a:extLst>
                </a:hlinkClick>
              </a:rPr>
              <a:t>Should you support Internet Explorer?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ff787e7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ff787e7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ff787e704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ff787e70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a:t>
            </a:r>
            <a:r>
              <a:rPr b="1" lang="en"/>
              <a:t>syntax </a:t>
            </a:r>
            <a:r>
              <a:rPr lang="en"/>
              <a:t>is how the coding language is organized and what it looks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HTML elements</a:t>
            </a:r>
            <a:r>
              <a:rPr lang="en"/>
              <a:t> are the little </a:t>
            </a:r>
            <a:r>
              <a:rPr lang="en"/>
              <a:t>building</a:t>
            </a:r>
            <a:r>
              <a:rPr lang="en"/>
              <a:t> blocks that make up the basic framework of a website. </a:t>
            </a:r>
            <a:r>
              <a:rPr lang="en"/>
              <a:t>Elements</a:t>
            </a:r>
            <a:r>
              <a:rPr lang="en"/>
              <a:t> are created by </a:t>
            </a:r>
            <a:r>
              <a:rPr i="1" lang="en"/>
              <a:t>tags</a:t>
            </a:r>
            <a:r>
              <a:rPr lang="en"/>
              <a:t>, which are in the form of </a:t>
            </a:r>
            <a:r>
              <a:rPr lang="en">
                <a:latin typeface="Courier"/>
                <a:ea typeface="Courier"/>
                <a:cs typeface="Courier"/>
                <a:sym typeface="Courier"/>
              </a:rPr>
              <a:t>&lt;tagName&gt;</a:t>
            </a:r>
            <a:r>
              <a:rPr lang="en"/>
              <a:t>. Any set of letters can be a tag, but only some tags have special properties. For example, an </a:t>
            </a:r>
            <a:r>
              <a:rPr lang="en">
                <a:latin typeface="Courier"/>
                <a:ea typeface="Courier"/>
                <a:cs typeface="Courier"/>
                <a:sym typeface="Courier"/>
              </a:rPr>
              <a:t>&lt;h1&gt;</a:t>
            </a:r>
            <a:r>
              <a:rPr lang="en"/>
              <a:t> </a:t>
            </a:r>
            <a:r>
              <a:rPr lang="en">
                <a:solidFill>
                  <a:schemeClr val="dk1"/>
                </a:solidFill>
              </a:rPr>
              <a:t>(“Heading 1”) </a:t>
            </a:r>
            <a:r>
              <a:rPr lang="en"/>
              <a:t>tag </a:t>
            </a:r>
            <a:r>
              <a:rPr lang="en"/>
              <a:t>m</a:t>
            </a:r>
            <a:r>
              <a:rPr lang="en"/>
              <a:t>akes text bold and really big. But if you tried to create a </a:t>
            </a:r>
            <a:r>
              <a:rPr lang="en">
                <a:latin typeface="Courier"/>
                <a:ea typeface="Courier"/>
                <a:cs typeface="Courier"/>
                <a:sym typeface="Courier"/>
              </a:rPr>
              <a:t>&lt;bananas&gt;</a:t>
            </a:r>
            <a:r>
              <a:rPr lang="en"/>
              <a:t> tag, though it would hold </a:t>
            </a:r>
            <a:r>
              <a:rPr lang="en"/>
              <a:t>content</a:t>
            </a:r>
            <a:r>
              <a:rPr lang="en"/>
              <a:t> and display it on the page, it wouldn’t be all that useful and would be a bit weird. There are a </a:t>
            </a:r>
            <a:r>
              <a:rPr lang="en" u="sng">
                <a:solidFill>
                  <a:schemeClr val="hlink"/>
                </a:solidFill>
                <a:hlinkClick r:id="rId3"/>
              </a:rPr>
              <a:t>lot of tags</a:t>
            </a:r>
            <a:r>
              <a:rPr lang="en"/>
              <a:t> that each have different features. Some explicitly have </a:t>
            </a:r>
            <a:r>
              <a:rPr i="1" lang="en"/>
              <a:t>no </a:t>
            </a:r>
            <a:r>
              <a:rPr lang="en"/>
              <a:t>special features other than to act as breaks for sections of a document (e.g., </a:t>
            </a:r>
            <a:r>
              <a:rPr lang="en">
                <a:latin typeface="Courier"/>
                <a:ea typeface="Courier"/>
                <a:cs typeface="Courier"/>
                <a:sym typeface="Courier"/>
              </a:rPr>
              <a:t>&lt;div&gt;, </a:t>
            </a:r>
            <a:r>
              <a:rPr lang="en"/>
              <a:t>which is the most commonly used tag to section off parts of an HTML document). Though they don’t have any </a:t>
            </a:r>
            <a:r>
              <a:rPr lang="en"/>
              <a:t>explicit</a:t>
            </a:r>
            <a:r>
              <a:rPr lang="en"/>
              <a:t> features (and thus are basically as useful as </a:t>
            </a:r>
            <a:r>
              <a:rPr lang="en">
                <a:latin typeface="Courier"/>
                <a:ea typeface="Courier"/>
                <a:cs typeface="Courier"/>
                <a:sym typeface="Courier"/>
              </a:rPr>
              <a:t>&lt;bananas&gt;</a:t>
            </a:r>
            <a:r>
              <a:rPr lang="en"/>
              <a:t>, they are </a:t>
            </a:r>
            <a:r>
              <a:rPr i="1" lang="en"/>
              <a:t>standard practice </a:t>
            </a:r>
            <a:r>
              <a:rPr lang="en"/>
              <a:t>so that there is consistency </a:t>
            </a:r>
            <a:r>
              <a:rPr i="1" lang="en"/>
              <a:t>between developers</a:t>
            </a:r>
            <a:r>
              <a:rPr lang="en"/>
              <a:t>). Trust me, though I really want to add </a:t>
            </a:r>
            <a:r>
              <a:rPr lang="en">
                <a:latin typeface="Courier"/>
                <a:ea typeface="Courier"/>
                <a:cs typeface="Courier"/>
                <a:sym typeface="Courier"/>
              </a:rPr>
              <a:t>&lt;bananas&gt;</a:t>
            </a:r>
            <a:r>
              <a:rPr lang="en"/>
              <a:t> tags in my code, my coworkers would probably get pretty mad at me and might not understand what the code is doing.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I emphasize this later, I’ll say it again here: </a:t>
            </a:r>
            <a:r>
              <a:rPr b="1" lang="en" u="sng"/>
              <a:t>Don’t memorize all the HTML tags or CSS selectors</a:t>
            </a:r>
            <a:r>
              <a:rPr lang="en"/>
              <a:t>. After learning some of the basics, research use cases and </a:t>
            </a:r>
            <a:r>
              <a:rPr lang="en"/>
              <a:t>tutorials</a:t>
            </a:r>
            <a:r>
              <a:rPr lang="en"/>
              <a:t> to see what’s common between them—you’ll get a feel for which tags and selectors are important to remember. You can also search up “</a:t>
            </a:r>
            <a:r>
              <a:rPr lang="en" u="sng">
                <a:solidFill>
                  <a:schemeClr val="hlink"/>
                </a:solidFill>
                <a:hlinkClick r:id="rId4"/>
              </a:rPr>
              <a:t>most commonly used HTML tags</a:t>
            </a:r>
            <a:r>
              <a:rPr lang="en"/>
              <a:t>” if you’re curious.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ff787e70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ff787e70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666666"/>
                </a:solidFill>
              </a:rPr>
              <a:t>Check out </a:t>
            </a:r>
            <a:r>
              <a:rPr i="1" lang="en" u="sng">
                <a:solidFill>
                  <a:srgbClr val="0097A7"/>
                </a:solidFill>
                <a:hlinkClick action="ppaction://hlinksldjump" r:id="rId2">
                  <a:extLst>
                    <a:ext uri="{A12FA001-AC4F-418D-AE19-62706E023703}">
                      <ahyp:hlinkClr val="tx"/>
                    </a:ext>
                  </a:extLst>
                </a:hlinkClick>
              </a:rPr>
              <a:t>this slide</a:t>
            </a:r>
            <a:r>
              <a:rPr i="1" lang="en">
                <a:solidFill>
                  <a:srgbClr val="666666"/>
                </a:solidFill>
              </a:rPr>
              <a:t> of this presentation for a link to the GitHub repository and to the recorded workshop session.</a:t>
            </a:r>
            <a:endParaRPr>
              <a:solidFill>
                <a:schemeClr val="dk1"/>
              </a:solidFill>
            </a:endParaRPr>
          </a:p>
          <a:p>
            <a:pPr indent="0" lvl="0" marL="0" rtl="0" algn="l">
              <a:spcBef>
                <a:spcPts val="0"/>
              </a:spcBef>
              <a:spcAft>
                <a:spcPts val="0"/>
              </a:spcAft>
              <a:buNone/>
            </a:pPr>
            <a:r>
              <a:t/>
            </a:r>
            <a:endParaRPr i="1">
              <a:solidFill>
                <a:srgbClr val="666666"/>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ff787e70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ff787e70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666666"/>
                </a:solidFill>
              </a:rPr>
              <a:t>Check out </a:t>
            </a:r>
            <a:r>
              <a:rPr i="1" lang="en" u="sng">
                <a:solidFill>
                  <a:srgbClr val="0097A7"/>
                </a:solidFill>
                <a:hlinkClick action="ppaction://hlinksldjump" r:id="rId2">
                  <a:extLst>
                    <a:ext uri="{A12FA001-AC4F-418D-AE19-62706E023703}">
                      <ahyp:hlinkClr val="tx"/>
                    </a:ext>
                  </a:extLst>
                </a:hlinkClick>
              </a:rPr>
              <a:t>this slide</a:t>
            </a:r>
            <a:r>
              <a:rPr i="1" lang="en">
                <a:solidFill>
                  <a:srgbClr val="666666"/>
                </a:solidFill>
              </a:rPr>
              <a:t> of this presentation for a link to the GitHub repository and to the recorded workshop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i="1">
              <a:solidFill>
                <a:srgbClr val="666666"/>
              </a:solidFill>
            </a:endParaRPr>
          </a:p>
          <a:p>
            <a:pPr indent="0" lvl="0" marL="0" rtl="0" algn="l">
              <a:spcBef>
                <a:spcPts val="0"/>
              </a:spcBef>
              <a:spcAft>
                <a:spcPts val="0"/>
              </a:spcAft>
              <a:buClr>
                <a:schemeClr val="dk1"/>
              </a:buClr>
              <a:buSzPts val="1100"/>
              <a:buFont typeface="Arial"/>
              <a:buNone/>
            </a:pPr>
            <a:r>
              <a:t/>
            </a:r>
            <a:endParaRPr i="1">
              <a:solidFill>
                <a:srgbClr val="666666"/>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ff787e704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ff787e704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666666"/>
                </a:solidFill>
              </a:rPr>
              <a:t>Check out </a:t>
            </a:r>
            <a:r>
              <a:rPr i="1" lang="en" u="sng">
                <a:solidFill>
                  <a:srgbClr val="0097A7"/>
                </a:solidFill>
                <a:hlinkClick action="ppaction://hlinksldjump" r:id="rId2">
                  <a:extLst>
                    <a:ext uri="{A12FA001-AC4F-418D-AE19-62706E023703}">
                      <ahyp:hlinkClr val="tx"/>
                    </a:ext>
                  </a:extLst>
                </a:hlinkClick>
              </a:rPr>
              <a:t>this slide</a:t>
            </a:r>
            <a:r>
              <a:rPr i="1" lang="en">
                <a:solidFill>
                  <a:srgbClr val="666666"/>
                </a:solidFill>
              </a:rPr>
              <a:t> of this presentation for a link to the GitHub repository and to the recorded workshop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i="1">
              <a:solidFill>
                <a:srgbClr val="666666"/>
              </a:solidFill>
            </a:endParaRPr>
          </a:p>
          <a:p>
            <a:pPr indent="-298450" lvl="0" marL="457200" rtl="0" algn="l">
              <a:spcBef>
                <a:spcPts val="0"/>
              </a:spcBef>
              <a:spcAft>
                <a:spcPts val="0"/>
              </a:spcAft>
              <a:buClr>
                <a:srgbClr val="666666"/>
              </a:buClr>
              <a:buSzPts val="1100"/>
              <a:buChar char="●"/>
            </a:pPr>
            <a:r>
              <a:rPr lang="en"/>
              <a:t>That nonsensical string of characters is actually something called base64 encoding (read more about it here: </a:t>
            </a:r>
            <a:r>
              <a:rPr lang="en" u="sng">
                <a:solidFill>
                  <a:schemeClr val="hlink"/>
                </a:solidFill>
                <a:hlinkClick r:id="rId3"/>
              </a:rPr>
              <a:t>Base64 (Wikipedia)</a:t>
            </a:r>
            <a:r>
              <a:rPr lang="en">
                <a:solidFill>
                  <a:srgbClr val="666666"/>
                </a:solidFill>
              </a:rPr>
              <a:t>)</a:t>
            </a:r>
            <a:endParaRPr>
              <a:solidFill>
                <a:srgbClr val="6666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df6cf992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df6cf992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will be a button to either download a </a:t>
            </a:r>
            <a:r>
              <a:rPr lang="en">
                <a:latin typeface="Courier"/>
                <a:ea typeface="Courier"/>
                <a:cs typeface="Courier"/>
                <a:sym typeface="Courier"/>
              </a:rPr>
              <a:t>.zip</a:t>
            </a:r>
            <a:r>
              <a:rPr lang="en"/>
              <a:t> file of all the contents or to clone the repository to your local machine.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ff787e70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ff787e70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666666"/>
                </a:solidFill>
              </a:rPr>
              <a:t>Check out the first slide of this presentation for a link to the GitHub repository and to the recorded workshop session.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ff787e70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ff787e70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basis of CSS syntax is that you first </a:t>
            </a:r>
            <a:r>
              <a:rPr b="1" lang="en"/>
              <a:t>select </a:t>
            </a:r>
            <a:r>
              <a:rPr lang="en"/>
              <a:t>some HTML element(s) using a </a:t>
            </a:r>
            <a:r>
              <a:rPr b="1" lang="en"/>
              <a:t>selector </a:t>
            </a:r>
            <a:r>
              <a:rPr lang="en"/>
              <a:t>and then you modify the </a:t>
            </a:r>
            <a:r>
              <a:rPr b="1" lang="en"/>
              <a:t>properties </a:t>
            </a:r>
            <a:r>
              <a:rPr lang="en"/>
              <a:t>by setting specific </a:t>
            </a:r>
            <a:r>
              <a:rPr b="1" lang="en"/>
              <a:t>values</a:t>
            </a:r>
            <a:r>
              <a:rPr lang="en"/>
              <a:t> for them in what are known as </a:t>
            </a:r>
            <a:r>
              <a:rPr b="1" lang="en"/>
              <a:t>declarations</a:t>
            </a:r>
            <a:r>
              <a:rPr lang="en"/>
              <a:t>. You can select any tag within your HTML code, including tags that you made up yourself (you can try this out by making a </a:t>
            </a:r>
            <a:r>
              <a:rPr lang="en">
                <a:latin typeface="Courier"/>
                <a:ea typeface="Courier"/>
                <a:cs typeface="Courier"/>
                <a:sym typeface="Courier"/>
              </a:rPr>
              <a:t>&lt;bananas&gt;</a:t>
            </a:r>
            <a:r>
              <a:rPr lang="en"/>
              <a:t> tag and trying to change its properties using CSS).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Though I emphasize this later, I’ll say it again here: </a:t>
            </a:r>
            <a:r>
              <a:rPr b="1" lang="en" u="sng">
                <a:solidFill>
                  <a:schemeClr val="dk1"/>
                </a:solidFill>
              </a:rPr>
              <a:t>Don’t memorize all the HTML tags or CSS selectors</a:t>
            </a:r>
            <a:r>
              <a:rPr lang="en">
                <a:solidFill>
                  <a:schemeClr val="dk1"/>
                </a:solidFill>
              </a:rPr>
              <a:t>. After learning some of the basics, research use cases and tutorials to see what’s common between them—you’ll get a feel for which tags and selectors are important to remember. You can also search up “</a:t>
            </a:r>
            <a:r>
              <a:rPr lang="en" u="sng">
                <a:solidFill>
                  <a:schemeClr val="hlink"/>
                </a:solidFill>
                <a:hlinkClick r:id="rId2"/>
              </a:rPr>
              <a:t>most commonly used CSS properties</a:t>
            </a:r>
            <a:r>
              <a:rPr lang="en">
                <a:solidFill>
                  <a:schemeClr val="dk1"/>
                </a:solidFill>
              </a:rPr>
              <a:t>” if you’re curious.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ff787e70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ff787e70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666666"/>
                </a:solidFill>
              </a:rPr>
              <a:t>Check out </a:t>
            </a:r>
            <a:r>
              <a:rPr i="1" lang="en" u="sng">
                <a:solidFill>
                  <a:srgbClr val="0097A7"/>
                </a:solidFill>
                <a:hlinkClick action="ppaction://hlinksldjump" r:id="rId2">
                  <a:extLst>
                    <a:ext uri="{A12FA001-AC4F-418D-AE19-62706E023703}">
                      <ahyp:hlinkClr val="tx"/>
                    </a:ext>
                  </a:extLst>
                </a:hlinkClick>
              </a:rPr>
              <a:t>this slide</a:t>
            </a:r>
            <a:r>
              <a:rPr i="1" lang="en">
                <a:solidFill>
                  <a:srgbClr val="666666"/>
                </a:solidFill>
              </a:rPr>
              <a:t> of this presentation for a link to the GitHub repository and to the recorded workshop session.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ff787e704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ff787e70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666666"/>
                </a:solidFill>
              </a:rPr>
              <a:t>Check out </a:t>
            </a:r>
            <a:r>
              <a:rPr i="1" lang="en" u="sng">
                <a:solidFill>
                  <a:srgbClr val="0097A7"/>
                </a:solidFill>
                <a:hlinkClick action="ppaction://hlinksldjump" r:id="rId2">
                  <a:extLst>
                    <a:ext uri="{A12FA001-AC4F-418D-AE19-62706E023703}">
                      <ahyp:hlinkClr val="tx"/>
                    </a:ext>
                  </a:extLst>
                </a:hlinkClick>
              </a:rPr>
              <a:t>this slide</a:t>
            </a:r>
            <a:r>
              <a:rPr i="1" lang="en">
                <a:solidFill>
                  <a:srgbClr val="666666"/>
                </a:solidFill>
              </a:rPr>
              <a:t> of this presentation for a link to the GitHub repository and to the recorded workshop session.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ff787e70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ff787e70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idea of </a:t>
            </a:r>
            <a:r>
              <a:rPr i="1" lang="en"/>
              <a:t>classes </a:t>
            </a:r>
            <a:r>
              <a:rPr lang="en"/>
              <a:t>is similar to what you </a:t>
            </a:r>
            <a:r>
              <a:rPr lang="en"/>
              <a:t>might</a:t>
            </a:r>
            <a:r>
              <a:rPr lang="en"/>
              <a:t> learn in an Object-Oriented Programming (OOP) language like Java or Python. A class is like a “bucket” that can represent a bunch of similar objects. In the above example, the class of “Shapes” can be thought of as having a thin black border applied, while the id’s or “Circle” and “Square” can be used to give the shape a certain colour or </a:t>
            </a:r>
            <a:r>
              <a:rPr lang="en" u="sng">
                <a:solidFill>
                  <a:schemeClr val="hlink"/>
                </a:solidFill>
                <a:hlinkClick r:id="rId2"/>
              </a:rPr>
              <a:t>border-radius</a:t>
            </a:r>
            <a:r>
              <a:rPr lang="en"/>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ff787e70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ff787e70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the top </a:t>
            </a:r>
            <a:r>
              <a:rPr i="1" lang="en"/>
              <a:t>ten </a:t>
            </a:r>
            <a:r>
              <a:rPr lang="en"/>
              <a:t>or so HTML tags / CSS properties, and you’ll see that they are very commonly used! HTML and CSS doesn’t really get harder over time, there’s just a lot of different things to remember (it’s hard to learn, but easy to master).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ff787e70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ff787e70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ff787e70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ff787e70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is a bit different from HTML and CSS</a:t>
            </a:r>
            <a:r>
              <a:rPr lang="en"/>
              <a:t>. This workshop won’t explain too much of the fundamentals of Javascript because there are just so many things to learn. This is not to say that you can’t learn Javascript as your first coding language, but just that a beginner needs to learn a lot more for JS than they would for HTML or CSS. So I’d suggest you research some basic Javascript tutorials (here’s one: </a:t>
            </a:r>
            <a:r>
              <a:rPr lang="en" u="sng">
                <a:solidFill>
                  <a:schemeClr val="hlink"/>
                </a:solidFill>
                <a:hlinkClick r:id="rId2"/>
              </a:rPr>
              <a:t>https://www.w3schools.com/js/default.asp</a:t>
            </a:r>
            <a:r>
              <a:rPr lang="en"/>
              <a:t>) that go over fundamental </a:t>
            </a:r>
            <a:r>
              <a:rPr lang="en"/>
              <a:t>concepts</a:t>
            </a:r>
            <a:r>
              <a:rPr lang="en"/>
              <a:t> like variables, functions, conditional statements, loops, etc. if you are interested. If you know some basic Python, you probably understand a lot of these </a:t>
            </a:r>
            <a:r>
              <a:rPr i="1" lang="en"/>
              <a:t>concepts</a:t>
            </a:r>
            <a:r>
              <a:rPr lang="en"/>
              <a:t> already, so all you need to know is the proper </a:t>
            </a:r>
            <a:r>
              <a:rPr i="1" lang="en"/>
              <a:t>syntax</a:t>
            </a:r>
            <a:r>
              <a:rPr lang="en"/>
              <a:t> in Javascript.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ff787e70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ff787e70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666666"/>
                </a:solidFill>
              </a:rPr>
              <a:t>Check out </a:t>
            </a:r>
            <a:r>
              <a:rPr i="1" lang="en" u="sng">
                <a:solidFill>
                  <a:srgbClr val="0097A7"/>
                </a:solidFill>
                <a:hlinkClick action="ppaction://hlinksldjump" r:id="rId2">
                  <a:extLst>
                    <a:ext uri="{A12FA001-AC4F-418D-AE19-62706E023703}">
                      <ahyp:hlinkClr val="tx"/>
                    </a:ext>
                  </a:extLst>
                </a:hlinkClick>
              </a:rPr>
              <a:t>this slide</a:t>
            </a:r>
            <a:r>
              <a:rPr i="1" lang="en">
                <a:solidFill>
                  <a:srgbClr val="666666"/>
                </a:solidFill>
              </a:rPr>
              <a:t> of this presentation for a link to the GitHub repository and to the recorded workshop session.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df6cf992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df6cf992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666666"/>
                </a:solidFill>
              </a:rPr>
              <a:t>Check out </a:t>
            </a:r>
            <a:r>
              <a:rPr i="1" lang="en" u="sng">
                <a:solidFill>
                  <a:srgbClr val="0097A7"/>
                </a:solidFill>
                <a:hlinkClick action="ppaction://hlinksldjump" r:id="rId2">
                  <a:extLst>
                    <a:ext uri="{A12FA001-AC4F-418D-AE19-62706E023703}">
                      <ahyp:hlinkClr val="tx"/>
                    </a:ext>
                  </a:extLst>
                </a:hlinkClick>
              </a:rPr>
              <a:t>this slide</a:t>
            </a:r>
            <a:r>
              <a:rPr i="1" lang="en">
                <a:solidFill>
                  <a:srgbClr val="666666"/>
                </a:solidFill>
              </a:rPr>
              <a:t> of this presentation for a link to the GitHub repository and to the recorded workshop session.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10c6f0b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10c6f0b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will be a button to either download a </a:t>
            </a:r>
            <a:r>
              <a:rPr lang="en">
                <a:latin typeface="Courier"/>
                <a:ea typeface="Courier"/>
                <a:cs typeface="Courier"/>
                <a:sym typeface="Courier"/>
              </a:rPr>
              <a:t>.zip</a:t>
            </a:r>
            <a:r>
              <a:rPr lang="en"/>
              <a:t> file of all the contents or to clone the repository to your local machine.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ff787e7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ff787e7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we’re done! No more coding today, just going to wrap things up with a conclusion on what there is available in the web development world beyond the basics. Please </a:t>
            </a:r>
            <a:r>
              <a:rPr b="1" lang="en"/>
              <a:t>do not rush into this stuff</a:t>
            </a:r>
            <a:r>
              <a:rPr lang="en"/>
              <a:t>, and </a:t>
            </a:r>
            <a:r>
              <a:rPr b="1" lang="en"/>
              <a:t>do master your basics</a:t>
            </a:r>
            <a:r>
              <a:rPr lang="en"/>
              <a:t> before moving on. I am showing you this now because </a:t>
            </a:r>
            <a:r>
              <a:rPr lang="en">
                <a:solidFill>
                  <a:schemeClr val="dk1"/>
                </a:solidFill>
              </a:rPr>
              <a:t>I had to learn about all this by experience and </a:t>
            </a:r>
            <a:r>
              <a:rPr lang="en"/>
              <a:t>I think having all this information in one place is useful. As a new web developer might not know exactly where to look after learning about HTML/CSS/JS, but I’ve got your back. These are the steps you need to take to make your own high-quality web application and to share it with the world.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ff787e70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ff787e704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 documentation: </a:t>
            </a:r>
            <a:r>
              <a:rPr lang="en" u="sng">
                <a:solidFill>
                  <a:schemeClr val="hlink"/>
                </a:solidFill>
                <a:hlinkClick r:id="rId2"/>
              </a:rPr>
              <a:t>https://getbootstrap.com/</a:t>
            </a:r>
            <a:endParaRPr/>
          </a:p>
          <a:p>
            <a:pPr indent="0" lvl="0" marL="0" rtl="0" algn="l">
              <a:spcBef>
                <a:spcPts val="0"/>
              </a:spcBef>
              <a:spcAft>
                <a:spcPts val="0"/>
              </a:spcAft>
              <a:buNone/>
            </a:pPr>
            <a:r>
              <a:rPr lang="en"/>
              <a:t>Materialize documentation: </a:t>
            </a:r>
            <a:r>
              <a:rPr lang="en" u="sng">
                <a:solidFill>
                  <a:schemeClr val="hlink"/>
                </a:solidFill>
                <a:hlinkClick r:id="rId3"/>
              </a:rPr>
              <a:t>https://materializecss.com/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CSS </a:t>
            </a:r>
            <a:r>
              <a:rPr lang="en"/>
              <a:t>libraries</a:t>
            </a:r>
            <a:r>
              <a:rPr lang="en"/>
              <a:t> can significantly improve the looks of your website, as they give you pre-designed templates and classes that you can use. You can include these libraries directly into an HTML/CSS/JS project if you’d like.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If you are using a framework like React or Angular</a:t>
            </a:r>
            <a:r>
              <a:rPr lang="en"/>
              <a:t>, you should look up </a:t>
            </a:r>
            <a:r>
              <a:rPr i="1" lang="en"/>
              <a:t>specific tutorials </a:t>
            </a:r>
            <a:r>
              <a:rPr lang="en"/>
              <a:t>for including things Bootstrap. For example, search up “how to add </a:t>
            </a:r>
            <a:r>
              <a:rPr lang="en" u="sng"/>
              <a:t>Angular</a:t>
            </a:r>
            <a:r>
              <a:rPr lang="en"/>
              <a:t> bootstrap” instead of “how to add bootstrap” if you want to use Angular. The reason being, these CSS libraries </a:t>
            </a:r>
            <a:r>
              <a:rPr i="1" lang="en"/>
              <a:t>can be added </a:t>
            </a:r>
            <a:r>
              <a:rPr lang="en"/>
              <a:t>to a regular HTML/CSS/JS project in a certain way, but there may be easier / better ways to include them within more complex frameworks like Angular or React. For example, for Angular, you can make use of the </a:t>
            </a:r>
            <a:r>
              <a:rPr lang="en" u="sng">
                <a:solidFill>
                  <a:schemeClr val="hlink"/>
                </a:solidFill>
                <a:hlinkClick r:id="rId4"/>
              </a:rPr>
              <a:t>ngx-bootstrap package</a:t>
            </a:r>
            <a:r>
              <a:rPr lang="en"/>
              <a:t> which adds bootstrap components to your Angular project in a more “Angular” way.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ff787e70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ff787e70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go further than HTML/CSS/JS, I’d suggest you take a look at web development frameworks that bundle the languages together and add more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the React documentation: </a:t>
            </a:r>
            <a:r>
              <a:rPr lang="en" u="sng">
                <a:solidFill>
                  <a:schemeClr val="hlink"/>
                </a:solidFill>
                <a:hlinkClick r:id="rId2"/>
              </a:rPr>
              <a:t>https://reactjs.org/docs/getting-started.html</a:t>
            </a:r>
            <a:r>
              <a:rPr lang="en"/>
              <a:t> and a tutorial on the same page: </a:t>
            </a:r>
            <a:r>
              <a:rPr lang="en" u="sng">
                <a:solidFill>
                  <a:schemeClr val="hlink"/>
                </a:solidFill>
                <a:hlinkClick r:id="rId3"/>
              </a:rPr>
              <a:t>https://reactjs.org/tutorial/tutorial.html</a:t>
            </a:r>
            <a:endParaRPr/>
          </a:p>
          <a:p>
            <a:pPr indent="0" lvl="0" marL="0" rtl="0" algn="l">
              <a:spcBef>
                <a:spcPts val="0"/>
              </a:spcBef>
              <a:spcAft>
                <a:spcPts val="0"/>
              </a:spcAft>
              <a:buNone/>
            </a:pPr>
            <a:r>
              <a:rPr lang="en"/>
              <a:t>Here’s the Angular documentation: </a:t>
            </a:r>
            <a:r>
              <a:rPr lang="en" u="sng">
                <a:solidFill>
                  <a:schemeClr val="hlink"/>
                </a:solidFill>
                <a:hlinkClick r:id="rId4"/>
              </a:rPr>
              <a:t>https://angular.io/</a:t>
            </a:r>
            <a:r>
              <a:rPr lang="en"/>
              <a:t> and a tutorial on the same page: </a:t>
            </a:r>
            <a:r>
              <a:rPr lang="en" u="sng">
                <a:solidFill>
                  <a:schemeClr val="hlink"/>
                </a:solidFill>
                <a:hlinkClick r:id="rId5"/>
              </a:rPr>
              <a:t>https://angular.io/tutorial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documentation links will always be the most updated, so I’d suggest reading through them. If you prefer </a:t>
            </a:r>
            <a:r>
              <a:rPr i="1" lang="en"/>
              <a:t>videos</a:t>
            </a:r>
            <a:r>
              <a:rPr lang="en"/>
              <a:t>, I’d highly recommend checking out </a:t>
            </a:r>
            <a:r>
              <a:rPr lang="en" u="sng">
                <a:solidFill>
                  <a:schemeClr val="hlink"/>
                </a:solidFill>
                <a:hlinkClick r:id="rId6"/>
              </a:rPr>
              <a:t>The Net Ninja on YouTube</a:t>
            </a:r>
            <a:r>
              <a:rPr lang="en"/>
              <a:t>. He has a </a:t>
            </a:r>
            <a:r>
              <a:rPr lang="en" u="sng">
                <a:solidFill>
                  <a:schemeClr val="hlink"/>
                </a:solidFill>
                <a:hlinkClick r:id="rId7"/>
              </a:rPr>
              <a:t>React series</a:t>
            </a:r>
            <a:r>
              <a:rPr lang="en"/>
              <a:t> and an </a:t>
            </a:r>
            <a:r>
              <a:rPr lang="en" u="sng">
                <a:solidFill>
                  <a:schemeClr val="hlink"/>
                </a:solidFill>
                <a:hlinkClick r:id="rId8"/>
              </a:rPr>
              <a:t>Angular series</a:t>
            </a:r>
            <a:r>
              <a:rPr lang="en"/>
              <a:t>. Keep in mind these videos may be slightly out of date, hence why I suggest reading the documentation. The documentation on these sites is generally pretty good and the tutorials are really helpful since these </a:t>
            </a:r>
            <a:r>
              <a:rPr lang="en"/>
              <a:t>frameworks</a:t>
            </a:r>
            <a:r>
              <a:rPr lang="en"/>
              <a:t> are so well used.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ff787e704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ff787e70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may look tedious and boring, but there’s a reason that most modern websites are not made using purely HTML/CSS/JS. This is the way of the future!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ff787e70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ff787e70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Google Firebase documentation: </a:t>
            </a:r>
            <a:r>
              <a:rPr lang="en" u="sng">
                <a:solidFill>
                  <a:schemeClr val="hlink"/>
                </a:solidFill>
                <a:hlinkClick r:id="rId2"/>
              </a:rPr>
              <a:t>https://firebase.google.com/</a:t>
            </a:r>
            <a:r>
              <a:rPr lang="en"/>
              <a:t> and a tutorial on hosting from the same page: </a:t>
            </a:r>
            <a:r>
              <a:rPr lang="en" u="sng">
                <a:solidFill>
                  <a:schemeClr val="hlink"/>
                </a:solidFill>
                <a:hlinkClick r:id="rId3"/>
              </a:rPr>
              <a:t>https://firebase.google.com/docs/hosting/quickstart</a:t>
            </a:r>
            <a:endParaRPr/>
          </a:p>
          <a:p>
            <a:pPr indent="0" lvl="0" marL="0" rtl="0" algn="l">
              <a:spcBef>
                <a:spcPts val="0"/>
              </a:spcBef>
              <a:spcAft>
                <a:spcPts val="0"/>
              </a:spcAft>
              <a:buNone/>
            </a:pPr>
            <a:r>
              <a:rPr lang="en"/>
              <a:t>Here is the Netlify documentation: </a:t>
            </a:r>
            <a:r>
              <a:rPr lang="en" u="sng">
                <a:solidFill>
                  <a:schemeClr val="hlink"/>
                </a:solidFill>
                <a:hlinkClick r:id="rId4"/>
              </a:rPr>
              <a:t>https://docs.netlify.com/</a:t>
            </a:r>
            <a:r>
              <a:rPr lang="en"/>
              <a:t> and a tutorial on hosting: </a:t>
            </a:r>
            <a:r>
              <a:rPr lang="en" u="sng">
                <a:solidFill>
                  <a:schemeClr val="hlink"/>
                </a:solidFill>
                <a:hlinkClick r:id="rId5"/>
              </a:rPr>
              <a:t>https://youtu.be/cUMUTS2ybhg</a:t>
            </a:r>
            <a:endParaRPr/>
          </a:p>
          <a:p>
            <a:pPr indent="0" lvl="0" marL="0" rtl="0" algn="l">
              <a:spcBef>
                <a:spcPts val="0"/>
              </a:spcBef>
              <a:spcAft>
                <a:spcPts val="0"/>
              </a:spcAft>
              <a:buNone/>
            </a:pPr>
            <a:r>
              <a:rPr lang="en"/>
              <a:t>Hosting a </a:t>
            </a:r>
            <a:r>
              <a:rPr lang="en"/>
              <a:t>website</a:t>
            </a:r>
            <a:r>
              <a:rPr lang="en"/>
              <a:t> using GitHub: </a:t>
            </a:r>
            <a:r>
              <a:rPr lang="en" u="sng">
                <a:solidFill>
                  <a:schemeClr val="hlink"/>
                </a:solidFill>
                <a:hlinkClick r:id="rId6"/>
              </a:rPr>
              <a:t>https://www.geeksforgeeks.org/using-github-to-host-a-free-static-website/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recommended that you learn about Git and GitHub (I personally like </a:t>
            </a:r>
            <a:r>
              <a:rPr lang="en" u="sng">
                <a:solidFill>
                  <a:schemeClr val="hlink"/>
                </a:solidFill>
                <a:hlinkClick r:id="rId7"/>
              </a:rPr>
              <a:t>this The Net Ninja Tutorial Series</a:t>
            </a:r>
            <a:r>
              <a:rPr lang="en"/>
              <a:t> which combines both), as then you can store your code on a safe space online and push changes to it as necessary. Netlify has a specific option for hosting a website </a:t>
            </a:r>
            <a:r>
              <a:rPr i="1" lang="en"/>
              <a:t>from </a:t>
            </a:r>
            <a:r>
              <a:rPr lang="en"/>
              <a:t>a Git repository, which is cool!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ff787e70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ff787e70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It’s everywhere: </a:t>
            </a:r>
            <a:r>
              <a:rPr lang="en"/>
              <a:t>You use websites all the time. It’s useful to know a bit about how they work. </a:t>
            </a:r>
            <a:endParaRPr/>
          </a:p>
          <a:p>
            <a:pPr indent="-298450" lvl="0" marL="457200" rtl="0" algn="l">
              <a:spcBef>
                <a:spcPts val="0"/>
              </a:spcBef>
              <a:spcAft>
                <a:spcPts val="0"/>
              </a:spcAft>
              <a:buSzPts val="1100"/>
              <a:buChar char="●"/>
            </a:pPr>
            <a:r>
              <a:rPr b="1" lang="en"/>
              <a:t>It’s unique: </a:t>
            </a:r>
            <a:r>
              <a:rPr lang="en"/>
              <a:t>In an increasingly digital world, being able to create your own website can help you stand out</a:t>
            </a:r>
            <a:endParaRPr/>
          </a:p>
          <a:p>
            <a:pPr indent="-298450" lvl="0" marL="457200" rtl="0" algn="l">
              <a:spcBef>
                <a:spcPts val="0"/>
              </a:spcBef>
              <a:spcAft>
                <a:spcPts val="0"/>
              </a:spcAft>
              <a:buSzPts val="1100"/>
              <a:buChar char="●"/>
            </a:pPr>
            <a:r>
              <a:rPr b="1" lang="en"/>
              <a:t>It’s in demand: </a:t>
            </a:r>
            <a:r>
              <a:rPr lang="en"/>
              <a:t>Many entry-level software jobs focus on web development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7b234b362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b234b362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b234b362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b234b362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name’s Dabeer, and above you can see a few fun facts about me. </a:t>
            </a:r>
            <a:r>
              <a:rPr lang="en"/>
              <a:t>Surprising</a:t>
            </a:r>
            <a:r>
              <a:rPr lang="en"/>
              <a:t> enough, my program curriculum has nothing about web development—this is entirely something that I picked up outside of school while working on </a:t>
            </a:r>
            <a:r>
              <a:rPr lang="en" u="sng">
                <a:solidFill>
                  <a:schemeClr val="hlink"/>
                </a:solidFill>
                <a:hlinkClick r:id="rId2"/>
              </a:rPr>
              <a:t>a project</a:t>
            </a:r>
            <a:r>
              <a:rPr lang="en"/>
              <a:t> with some friends.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b234b362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b234b362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b234b362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b234b362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2317486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2317486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df6cf992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df6cf992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It’s everywhere: </a:t>
            </a:r>
            <a:r>
              <a:rPr lang="en"/>
              <a:t>You use websites all the time. It’s useful to know a bit about how they work. </a:t>
            </a:r>
            <a:endParaRPr/>
          </a:p>
          <a:p>
            <a:pPr indent="-298450" lvl="0" marL="457200" rtl="0" algn="l">
              <a:spcBef>
                <a:spcPts val="0"/>
              </a:spcBef>
              <a:spcAft>
                <a:spcPts val="0"/>
              </a:spcAft>
              <a:buSzPts val="1100"/>
              <a:buChar char="●"/>
            </a:pPr>
            <a:r>
              <a:rPr b="1" lang="en"/>
              <a:t>It’s unique: </a:t>
            </a:r>
            <a:r>
              <a:rPr lang="en"/>
              <a:t>In an increasingly digital world, being able to create your own website can help you stand out</a:t>
            </a:r>
            <a:endParaRPr/>
          </a:p>
          <a:p>
            <a:pPr indent="-298450" lvl="0" marL="457200" rtl="0" algn="l">
              <a:spcBef>
                <a:spcPts val="0"/>
              </a:spcBef>
              <a:spcAft>
                <a:spcPts val="0"/>
              </a:spcAft>
              <a:buSzPts val="1100"/>
              <a:buChar char="●"/>
            </a:pPr>
            <a:r>
              <a:rPr b="1" lang="en"/>
              <a:t>It’s in demand: </a:t>
            </a:r>
            <a:r>
              <a:rPr lang="en"/>
              <a:t>Many entry-level software jobs focus on web development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ff787e7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ff787e7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66675" y="-86675"/>
            <a:ext cx="9344100" cy="5304600"/>
          </a:xfrm>
          <a:prstGeom prst="rect">
            <a:avLst/>
          </a:prstGeom>
          <a:gradFill>
            <a:gsLst>
              <a:gs pos="0">
                <a:srgbClr val="234076"/>
              </a:gs>
              <a:gs pos="100000">
                <a:srgbClr val="D0B6E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63381" l="7227" r="0" t="-22788"/>
          <a:stretch/>
        </p:blipFill>
        <p:spPr>
          <a:xfrm>
            <a:off x="-66775" y="-1503325"/>
            <a:ext cx="9344101" cy="6721251"/>
          </a:xfrm>
          <a:prstGeom prst="rect">
            <a:avLst/>
          </a:prstGeom>
          <a:noFill/>
          <a:ln>
            <a:noFill/>
          </a:ln>
        </p:spPr>
      </p:pic>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700"/>
              <a:buFont typeface="Saira Semi Condensed"/>
              <a:buNone/>
              <a:defRPr b="1" sz="4700">
                <a:solidFill>
                  <a:schemeClr val="lt1"/>
                </a:solidFill>
                <a:latin typeface="Saira Semi Condensed"/>
                <a:ea typeface="Saira Semi Condensed"/>
                <a:cs typeface="Saira Semi Condensed"/>
                <a:sym typeface="Saira Semi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000"/>
              <a:buFont typeface="Saira Semi Condensed"/>
              <a:buNone/>
              <a:defRPr sz="2000">
                <a:solidFill>
                  <a:schemeClr val="lt1"/>
                </a:solidFill>
                <a:latin typeface="Saira Semi Condensed"/>
                <a:ea typeface="Saira Semi Condensed"/>
                <a:cs typeface="Saira Semi Condensed"/>
                <a:sym typeface="Saira Semi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 name="Google Shape;62;p1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 name="Google Shape;6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sp>
        <p:nvSpPr>
          <p:cNvPr id="65" name="Google Shape;65;p1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6" name="Google Shape;66;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0" name="Google Shape;70;p1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1" name="Google Shape;71;p1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2" name="Google Shape;7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 name="Shape 76"/>
        <p:cNvGrpSpPr/>
        <p:nvPr/>
      </p:nvGrpSpPr>
      <p:grpSpPr>
        <a:xfrm>
          <a:off x="0" y="0"/>
          <a:ext cx="0" cy="0"/>
          <a:chOff x="0" y="0"/>
          <a:chExt cx="0" cy="0"/>
        </a:xfrm>
      </p:grpSpPr>
      <p:sp>
        <p:nvSpPr>
          <p:cNvPr id="77" name="Google Shape;77;p1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 name="Google Shape;78;p1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9" name="Google Shape;7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v2)">
  <p:cSld name="TITLE_1">
    <p:spTree>
      <p:nvGrpSpPr>
        <p:cNvPr id="15" name="Shape 15"/>
        <p:cNvGrpSpPr/>
        <p:nvPr/>
      </p:nvGrpSpPr>
      <p:grpSpPr>
        <a:xfrm>
          <a:off x="0" y="0"/>
          <a:ext cx="0" cy="0"/>
          <a:chOff x="0" y="0"/>
          <a:chExt cx="0" cy="0"/>
        </a:xfrm>
      </p:grpSpPr>
      <p:sp>
        <p:nvSpPr>
          <p:cNvPr id="16" name="Google Shape;16;p3"/>
          <p:cNvSpPr/>
          <p:nvPr/>
        </p:nvSpPr>
        <p:spPr>
          <a:xfrm>
            <a:off x="-66675" y="-86675"/>
            <a:ext cx="9344100" cy="5304600"/>
          </a:xfrm>
          <a:prstGeom prst="rect">
            <a:avLst/>
          </a:prstGeom>
          <a:gradFill>
            <a:gsLst>
              <a:gs pos="0">
                <a:srgbClr val="234076"/>
              </a:gs>
              <a:gs pos="100000">
                <a:srgbClr val="D0B6E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311700" y="2074500"/>
            <a:ext cx="8520600" cy="994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700"/>
              <a:buFont typeface="Saira Semi Condensed"/>
              <a:buNone/>
              <a:defRPr b="1" sz="4700">
                <a:solidFill>
                  <a:schemeClr val="lt1"/>
                </a:solidFill>
                <a:latin typeface="Saira Semi Condensed"/>
                <a:ea typeface="Saira Semi Condensed"/>
                <a:cs typeface="Saira Semi Condensed"/>
                <a:sym typeface="Saira Semi Condense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v2) w/ Subtitle">
  <p:cSld name="TITLE_1_1">
    <p:spTree>
      <p:nvGrpSpPr>
        <p:cNvPr id="19" name="Shape 19"/>
        <p:cNvGrpSpPr/>
        <p:nvPr/>
      </p:nvGrpSpPr>
      <p:grpSpPr>
        <a:xfrm>
          <a:off x="0" y="0"/>
          <a:ext cx="0" cy="0"/>
          <a:chOff x="0" y="0"/>
          <a:chExt cx="0" cy="0"/>
        </a:xfrm>
      </p:grpSpPr>
      <p:sp>
        <p:nvSpPr>
          <p:cNvPr id="20" name="Google Shape;20;p4"/>
          <p:cNvSpPr/>
          <p:nvPr/>
        </p:nvSpPr>
        <p:spPr>
          <a:xfrm>
            <a:off x="-66675" y="-86675"/>
            <a:ext cx="9344100" cy="5304600"/>
          </a:xfrm>
          <a:prstGeom prst="rect">
            <a:avLst/>
          </a:prstGeom>
          <a:gradFill>
            <a:gsLst>
              <a:gs pos="0">
                <a:srgbClr val="234076"/>
              </a:gs>
              <a:gs pos="100000">
                <a:srgbClr val="D0B6E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ctrTitle"/>
          </p:nvPr>
        </p:nvSpPr>
        <p:spPr>
          <a:xfrm>
            <a:off x="311700" y="1715400"/>
            <a:ext cx="8520600" cy="994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700"/>
              <a:buFont typeface="Saira Semi Condensed"/>
              <a:buNone/>
              <a:defRPr b="1" sz="4700">
                <a:solidFill>
                  <a:schemeClr val="lt1"/>
                </a:solidFill>
                <a:latin typeface="Saira Semi Condensed"/>
                <a:ea typeface="Saira Semi Condensed"/>
                <a:cs typeface="Saira Semi Condensed"/>
                <a:sym typeface="Saira Semi Condense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idx="1" type="subTitle"/>
          </p:nvPr>
        </p:nvSpPr>
        <p:spPr>
          <a:xfrm>
            <a:off x="311700" y="2709900"/>
            <a:ext cx="8520600" cy="718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800"/>
              <a:buFont typeface="Saira Semi Condensed"/>
              <a:buNone/>
              <a:defRPr>
                <a:solidFill>
                  <a:schemeClr val="lt1"/>
                </a:solidFill>
                <a:latin typeface="Saira Semi Condensed"/>
                <a:ea typeface="Saira Semi Condensed"/>
                <a:cs typeface="Saira Semi Condensed"/>
                <a:sym typeface="Saira Semi Condensed"/>
              </a:defRPr>
            </a:lvl1pPr>
            <a:lvl2pPr lvl="1">
              <a:spcBef>
                <a:spcPts val="0"/>
              </a:spcBef>
              <a:spcAft>
                <a:spcPts val="0"/>
              </a:spcAft>
              <a:buSzPts val="1400"/>
              <a:buFont typeface="Saira Semi Condensed"/>
              <a:buNone/>
              <a:defRPr>
                <a:latin typeface="Saira Semi Condensed"/>
                <a:ea typeface="Saira Semi Condensed"/>
                <a:cs typeface="Saira Semi Condensed"/>
                <a:sym typeface="Saira Semi Condensed"/>
              </a:defRPr>
            </a:lvl2pPr>
            <a:lvl3pPr lvl="2">
              <a:spcBef>
                <a:spcPts val="0"/>
              </a:spcBef>
              <a:spcAft>
                <a:spcPts val="0"/>
              </a:spcAft>
              <a:buSzPts val="1400"/>
              <a:buFont typeface="Saira Semi Condensed"/>
              <a:buNone/>
              <a:defRPr>
                <a:latin typeface="Saira Semi Condensed"/>
                <a:ea typeface="Saira Semi Condensed"/>
                <a:cs typeface="Saira Semi Condensed"/>
                <a:sym typeface="Saira Semi Condensed"/>
              </a:defRPr>
            </a:lvl3pPr>
            <a:lvl4pPr lvl="3">
              <a:spcBef>
                <a:spcPts val="0"/>
              </a:spcBef>
              <a:spcAft>
                <a:spcPts val="0"/>
              </a:spcAft>
              <a:buSzPts val="1400"/>
              <a:buFont typeface="Saira Semi Condensed"/>
              <a:buNone/>
              <a:defRPr>
                <a:latin typeface="Saira Semi Condensed"/>
                <a:ea typeface="Saira Semi Condensed"/>
                <a:cs typeface="Saira Semi Condensed"/>
                <a:sym typeface="Saira Semi Condensed"/>
              </a:defRPr>
            </a:lvl4pPr>
            <a:lvl5pPr lvl="4">
              <a:spcBef>
                <a:spcPts val="0"/>
              </a:spcBef>
              <a:spcAft>
                <a:spcPts val="0"/>
              </a:spcAft>
              <a:buSzPts val="1400"/>
              <a:buFont typeface="Saira Semi Condensed"/>
              <a:buNone/>
              <a:defRPr>
                <a:latin typeface="Saira Semi Condensed"/>
                <a:ea typeface="Saira Semi Condensed"/>
                <a:cs typeface="Saira Semi Condensed"/>
                <a:sym typeface="Saira Semi Condensed"/>
              </a:defRPr>
            </a:lvl5pPr>
            <a:lvl6pPr lvl="5">
              <a:spcBef>
                <a:spcPts val="0"/>
              </a:spcBef>
              <a:spcAft>
                <a:spcPts val="0"/>
              </a:spcAft>
              <a:buSzPts val="1400"/>
              <a:buFont typeface="Saira Semi Condensed"/>
              <a:buNone/>
              <a:defRPr>
                <a:latin typeface="Saira Semi Condensed"/>
                <a:ea typeface="Saira Semi Condensed"/>
                <a:cs typeface="Saira Semi Condensed"/>
                <a:sym typeface="Saira Semi Condensed"/>
              </a:defRPr>
            </a:lvl6pPr>
            <a:lvl7pPr lvl="6">
              <a:spcBef>
                <a:spcPts val="0"/>
              </a:spcBef>
              <a:spcAft>
                <a:spcPts val="0"/>
              </a:spcAft>
              <a:buSzPts val="1400"/>
              <a:buFont typeface="Saira Semi Condensed"/>
              <a:buNone/>
              <a:defRPr>
                <a:latin typeface="Saira Semi Condensed"/>
                <a:ea typeface="Saira Semi Condensed"/>
                <a:cs typeface="Saira Semi Condensed"/>
                <a:sym typeface="Saira Semi Condensed"/>
              </a:defRPr>
            </a:lvl7pPr>
            <a:lvl8pPr lvl="7">
              <a:spcBef>
                <a:spcPts val="0"/>
              </a:spcBef>
              <a:spcAft>
                <a:spcPts val="0"/>
              </a:spcAft>
              <a:buSzPts val="1400"/>
              <a:buFont typeface="Saira Semi Condensed"/>
              <a:buNone/>
              <a:defRPr>
                <a:latin typeface="Saira Semi Condensed"/>
                <a:ea typeface="Saira Semi Condensed"/>
                <a:cs typeface="Saira Semi Condensed"/>
                <a:sym typeface="Saira Semi Condensed"/>
              </a:defRPr>
            </a:lvl8pPr>
            <a:lvl9pPr lvl="8">
              <a:spcBef>
                <a:spcPts val="0"/>
              </a:spcBef>
              <a:spcAft>
                <a:spcPts val="0"/>
              </a:spcAft>
              <a:buSzPts val="1400"/>
              <a:buFont typeface="Saira Semi Condensed"/>
              <a:buNone/>
              <a:defRPr>
                <a:latin typeface="Saira Semi Condensed"/>
                <a:ea typeface="Saira Semi Condensed"/>
                <a:cs typeface="Saira Semi Condensed"/>
                <a:sym typeface="Saira Semi Condense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5"/>
          <p:cNvSpPr/>
          <p:nvPr/>
        </p:nvSpPr>
        <p:spPr>
          <a:xfrm>
            <a:off x="0" y="0"/>
            <a:ext cx="9144000" cy="5143500"/>
          </a:xfrm>
          <a:prstGeom prst="rect">
            <a:avLst/>
          </a:prstGeom>
          <a:gradFill>
            <a:gsLst>
              <a:gs pos="0">
                <a:srgbClr val="234076">
                  <a:alpha val="19607"/>
                </a:srgbClr>
              </a:gs>
              <a:gs pos="100000">
                <a:srgbClr val="D0B6ED">
                  <a:alpha val="2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234076"/>
              </a:buClr>
              <a:buSzPts val="3600"/>
              <a:buFont typeface="Saira Semi Condensed"/>
              <a:buNone/>
              <a:defRPr b="1" sz="3600">
                <a:solidFill>
                  <a:srgbClr val="234076"/>
                </a:solidFill>
                <a:latin typeface="Saira Semi Condensed"/>
                <a:ea typeface="Saira Semi Condensed"/>
                <a:cs typeface="Saira Semi Condensed"/>
                <a:sym typeface="Saira Semi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5"/>
          <p:cNvSpPr/>
          <p:nvPr/>
        </p:nvSpPr>
        <p:spPr>
          <a:xfrm>
            <a:off x="209550" y="180975"/>
            <a:ext cx="8724900" cy="478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234076"/>
              </a:buClr>
              <a:buSzPts val="2000"/>
              <a:buFont typeface="Saira Semi Condensed"/>
              <a:buNone/>
              <a:defRPr sz="2000">
                <a:solidFill>
                  <a:srgbClr val="234076"/>
                </a:solidFill>
                <a:latin typeface="Saira Semi Condensed"/>
                <a:ea typeface="Saira Semi Condensed"/>
                <a:cs typeface="Saira Semi Condensed"/>
                <a:sym typeface="Saira Semi Condensed"/>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Image">
  <p:cSld name="SECTION_HEADER_1">
    <p:spTree>
      <p:nvGrpSpPr>
        <p:cNvPr id="29" name="Shape 29"/>
        <p:cNvGrpSpPr/>
        <p:nvPr/>
      </p:nvGrpSpPr>
      <p:grpSpPr>
        <a:xfrm>
          <a:off x="0" y="0"/>
          <a:ext cx="0" cy="0"/>
          <a:chOff x="0" y="0"/>
          <a:chExt cx="0" cy="0"/>
        </a:xfrm>
      </p:grpSpPr>
      <p:sp>
        <p:nvSpPr>
          <p:cNvPr id="30" name="Google Shape;30;p6"/>
          <p:cNvSpPr/>
          <p:nvPr/>
        </p:nvSpPr>
        <p:spPr>
          <a:xfrm>
            <a:off x="0" y="0"/>
            <a:ext cx="9144000" cy="5143500"/>
          </a:xfrm>
          <a:prstGeom prst="rect">
            <a:avLst/>
          </a:prstGeom>
          <a:gradFill>
            <a:gsLst>
              <a:gs pos="0">
                <a:srgbClr val="234076">
                  <a:alpha val="19607"/>
                </a:srgbClr>
              </a:gs>
              <a:gs pos="100000">
                <a:srgbClr val="D0B6ED">
                  <a:alpha val="2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311700" y="35224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34076"/>
              </a:buClr>
              <a:buSzPts val="3600"/>
              <a:buFont typeface="Saira Semi Condensed"/>
              <a:buNone/>
              <a:defRPr b="1" sz="3600">
                <a:solidFill>
                  <a:srgbClr val="234076"/>
                </a:solidFill>
                <a:latin typeface="Saira Semi Condensed"/>
                <a:ea typeface="Saira Semi Condensed"/>
                <a:cs typeface="Saira Semi Condensed"/>
                <a:sym typeface="Saira Semi Condense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 name="Google Shape;32;p6"/>
          <p:cNvSpPr txBox="1"/>
          <p:nvPr>
            <p:ph idx="1" type="subTitle"/>
          </p:nvPr>
        </p:nvSpPr>
        <p:spPr>
          <a:xfrm>
            <a:off x="311700" y="42057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234076"/>
              </a:buClr>
              <a:buSzPts val="2000"/>
              <a:buFont typeface="Saira Semi Condensed"/>
              <a:buNone/>
              <a:defRPr sz="2000">
                <a:solidFill>
                  <a:srgbClr val="234076"/>
                </a:solidFill>
                <a:latin typeface="Saira Semi Condensed"/>
                <a:ea typeface="Saira Semi Condensed"/>
                <a:cs typeface="Saira Semi Condensed"/>
                <a:sym typeface="Saira Semi Condensed"/>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33" name="Google Shape;33;p6"/>
          <p:cNvSpPr/>
          <p:nvPr/>
        </p:nvSpPr>
        <p:spPr>
          <a:xfrm>
            <a:off x="209550" y="180975"/>
            <a:ext cx="8724900" cy="478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idx="2" type="body"/>
          </p:nvPr>
        </p:nvSpPr>
        <p:spPr>
          <a:xfrm>
            <a:off x="2249875" y="521800"/>
            <a:ext cx="4398000" cy="2886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7"/>
          <p:cNvSpPr/>
          <p:nvPr/>
        </p:nvSpPr>
        <p:spPr>
          <a:xfrm>
            <a:off x="0" y="0"/>
            <a:ext cx="9144000" cy="5143500"/>
          </a:xfrm>
          <a:prstGeom prst="rect">
            <a:avLst/>
          </a:prstGeom>
          <a:gradFill>
            <a:gsLst>
              <a:gs pos="0">
                <a:srgbClr val="234076">
                  <a:alpha val="19607"/>
                </a:srgbClr>
              </a:gs>
              <a:gs pos="100000">
                <a:srgbClr val="D0B6ED">
                  <a:alpha val="2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7"/>
          <p:cNvPicPr preferRelativeResize="0"/>
          <p:nvPr/>
        </p:nvPicPr>
        <p:blipFill rotWithShape="1">
          <a:blip r:embed="rId2">
            <a:alphaModFix amt="41000"/>
          </a:blip>
          <a:srcRect b="19568" l="0" r="1048" t="0"/>
          <a:stretch/>
        </p:blipFill>
        <p:spPr>
          <a:xfrm>
            <a:off x="-31175" y="4504000"/>
            <a:ext cx="9175175" cy="572700"/>
          </a:xfrm>
          <a:prstGeom prst="rect">
            <a:avLst/>
          </a:prstGeom>
          <a:noFill/>
          <a:ln>
            <a:noFill/>
          </a:ln>
        </p:spPr>
      </p:pic>
      <p:pic>
        <p:nvPicPr>
          <p:cNvPr id="38" name="Google Shape;38;p7"/>
          <p:cNvPicPr preferRelativeResize="0"/>
          <p:nvPr/>
        </p:nvPicPr>
        <p:blipFill rotWithShape="1">
          <a:blip r:embed="rId2">
            <a:alphaModFix amt="41000"/>
          </a:blip>
          <a:srcRect b="7355" l="1824" r="1106" t="0"/>
          <a:stretch/>
        </p:blipFill>
        <p:spPr>
          <a:xfrm flipH="1">
            <a:off x="2" y="4230625"/>
            <a:ext cx="9143998" cy="912875"/>
          </a:xfrm>
          <a:prstGeom prst="rect">
            <a:avLst/>
          </a:prstGeom>
          <a:noFill/>
          <a:ln>
            <a:noFill/>
          </a:ln>
        </p:spPr>
      </p:pic>
      <p:sp>
        <p:nvSpPr>
          <p:cNvPr id="39" name="Google Shape;39;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234076"/>
              </a:buClr>
              <a:buSzPts val="2800"/>
              <a:buFont typeface="Saira Semi Condensed"/>
              <a:buNone/>
              <a:defRPr b="1">
                <a:solidFill>
                  <a:srgbClr val="234076"/>
                </a:solidFill>
                <a:latin typeface="Saira Semi Condensed"/>
                <a:ea typeface="Saira Semi Condensed"/>
                <a:cs typeface="Saira Semi Condensed"/>
                <a:sym typeface="Saira Semi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234076"/>
              </a:buClr>
              <a:buSzPts val="1800"/>
              <a:buFont typeface="Saira Semi Condensed"/>
              <a:buChar char="●"/>
              <a:defRPr>
                <a:solidFill>
                  <a:srgbClr val="234076"/>
                </a:solidFill>
                <a:latin typeface="Saira Semi Condensed"/>
                <a:ea typeface="Saira Semi Condensed"/>
                <a:cs typeface="Saira Semi Condensed"/>
                <a:sym typeface="Saira Semi Condensed"/>
              </a:defRPr>
            </a:lvl1pPr>
            <a:lvl2pPr indent="-317500" lvl="1" marL="91440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2pPr>
            <a:lvl3pPr indent="-317500" lvl="2" marL="137160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3pPr>
            <a:lvl4pPr indent="-317500" lvl="3" marL="182880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4pPr>
            <a:lvl5pPr indent="-317500" lvl="4" marL="228600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5pPr>
            <a:lvl6pPr indent="-317500" lvl="5" marL="274320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6pPr>
            <a:lvl7pPr indent="-317500" lvl="6" marL="320040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7pPr>
            <a:lvl8pPr indent="-317500" lvl="7" marL="365760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8pPr>
            <a:lvl9pPr indent="-317500" lvl="8" marL="411480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rgbClr val="234076"/>
                </a:solidFill>
              </a:defRPr>
            </a:lvl1pPr>
            <a:lvl2pPr lvl="1">
              <a:buNone/>
              <a:defRPr>
                <a:solidFill>
                  <a:srgbClr val="234076"/>
                </a:solidFill>
              </a:defRPr>
            </a:lvl2pPr>
            <a:lvl3pPr lvl="2">
              <a:buNone/>
              <a:defRPr>
                <a:solidFill>
                  <a:srgbClr val="234076"/>
                </a:solidFill>
              </a:defRPr>
            </a:lvl3pPr>
            <a:lvl4pPr lvl="3">
              <a:buNone/>
              <a:defRPr>
                <a:solidFill>
                  <a:srgbClr val="234076"/>
                </a:solidFill>
              </a:defRPr>
            </a:lvl4pPr>
            <a:lvl5pPr lvl="4">
              <a:buNone/>
              <a:defRPr>
                <a:solidFill>
                  <a:srgbClr val="234076"/>
                </a:solidFill>
              </a:defRPr>
            </a:lvl5pPr>
            <a:lvl6pPr lvl="5">
              <a:buNone/>
              <a:defRPr>
                <a:solidFill>
                  <a:srgbClr val="234076"/>
                </a:solidFill>
              </a:defRPr>
            </a:lvl6pPr>
            <a:lvl7pPr lvl="6">
              <a:buNone/>
              <a:defRPr>
                <a:solidFill>
                  <a:srgbClr val="234076"/>
                </a:solidFill>
              </a:defRPr>
            </a:lvl7pPr>
            <a:lvl8pPr lvl="7">
              <a:buNone/>
              <a:defRPr>
                <a:solidFill>
                  <a:srgbClr val="234076"/>
                </a:solidFill>
              </a:defRPr>
            </a:lvl8pPr>
            <a:lvl9pPr lvl="8">
              <a:buNone/>
              <a:defRPr>
                <a:solidFill>
                  <a:srgbClr val="23407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columns (v2)">
  <p:cSld name="TITLE_AND_BODY_1">
    <p:spTree>
      <p:nvGrpSpPr>
        <p:cNvPr id="42" name="Shape 42"/>
        <p:cNvGrpSpPr/>
        <p:nvPr/>
      </p:nvGrpSpPr>
      <p:grpSpPr>
        <a:xfrm>
          <a:off x="0" y="0"/>
          <a:ext cx="0" cy="0"/>
          <a:chOff x="0" y="0"/>
          <a:chExt cx="0" cy="0"/>
        </a:xfrm>
      </p:grpSpPr>
      <p:sp>
        <p:nvSpPr>
          <p:cNvPr id="43" name="Google Shape;43;p8"/>
          <p:cNvSpPr/>
          <p:nvPr/>
        </p:nvSpPr>
        <p:spPr>
          <a:xfrm>
            <a:off x="0" y="0"/>
            <a:ext cx="9144000" cy="5143500"/>
          </a:xfrm>
          <a:prstGeom prst="rect">
            <a:avLst/>
          </a:prstGeom>
          <a:gradFill>
            <a:gsLst>
              <a:gs pos="0">
                <a:srgbClr val="234076">
                  <a:alpha val="19607"/>
                </a:srgbClr>
              </a:gs>
              <a:gs pos="100000">
                <a:srgbClr val="D0B6ED">
                  <a:alpha val="2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8"/>
          <p:cNvPicPr preferRelativeResize="0"/>
          <p:nvPr/>
        </p:nvPicPr>
        <p:blipFill rotWithShape="1">
          <a:blip r:embed="rId2">
            <a:alphaModFix amt="41000"/>
          </a:blip>
          <a:srcRect b="19568" l="0" r="1048" t="0"/>
          <a:stretch/>
        </p:blipFill>
        <p:spPr>
          <a:xfrm>
            <a:off x="-31175" y="4504000"/>
            <a:ext cx="9175175" cy="572700"/>
          </a:xfrm>
          <a:prstGeom prst="rect">
            <a:avLst/>
          </a:prstGeom>
          <a:noFill/>
          <a:ln>
            <a:noFill/>
          </a:ln>
        </p:spPr>
      </p:pic>
      <p:pic>
        <p:nvPicPr>
          <p:cNvPr id="45" name="Google Shape;45;p8"/>
          <p:cNvPicPr preferRelativeResize="0"/>
          <p:nvPr/>
        </p:nvPicPr>
        <p:blipFill rotWithShape="1">
          <a:blip r:embed="rId2">
            <a:alphaModFix amt="41000"/>
          </a:blip>
          <a:srcRect b="7355" l="1824" r="1106" t="0"/>
          <a:stretch/>
        </p:blipFill>
        <p:spPr>
          <a:xfrm flipH="1">
            <a:off x="2" y="4230625"/>
            <a:ext cx="9143998" cy="912875"/>
          </a:xfrm>
          <a:prstGeom prst="rect">
            <a:avLst/>
          </a:prstGeom>
          <a:noFill/>
          <a:ln>
            <a:noFill/>
          </a:ln>
        </p:spPr>
      </p:pic>
      <p:sp>
        <p:nvSpPr>
          <p:cNvPr id="46" name="Google Shape;46;p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34076"/>
              </a:buClr>
              <a:buSzPts val="2800"/>
              <a:buFont typeface="Saira Semi Condensed"/>
              <a:buNone/>
              <a:defRPr b="1">
                <a:solidFill>
                  <a:srgbClr val="234076"/>
                </a:solidFill>
                <a:latin typeface="Saira Semi Condensed"/>
                <a:ea typeface="Saira Semi Condensed"/>
                <a:cs typeface="Saira Semi Condensed"/>
                <a:sym typeface="Saira Semi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8"/>
          <p:cNvSpPr txBox="1"/>
          <p:nvPr>
            <p:ph idx="1" type="body"/>
          </p:nvPr>
        </p:nvSpPr>
        <p:spPr>
          <a:xfrm>
            <a:off x="311700" y="1152475"/>
            <a:ext cx="38763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234076"/>
              </a:buClr>
              <a:buSzPts val="1800"/>
              <a:buFont typeface="Saira Semi Condensed"/>
              <a:buChar char="●"/>
              <a:defRPr>
                <a:solidFill>
                  <a:srgbClr val="234076"/>
                </a:solidFill>
                <a:latin typeface="Saira Semi Condensed"/>
                <a:ea typeface="Saira Semi Condensed"/>
                <a:cs typeface="Saira Semi Condensed"/>
                <a:sym typeface="Saira Semi Condensed"/>
              </a:defRPr>
            </a:lvl1pPr>
            <a:lvl2pPr indent="-317500" lvl="1" marL="9144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2pPr>
            <a:lvl3pPr indent="-317500" lvl="2" marL="13716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3pPr>
            <a:lvl4pPr indent="-317500" lvl="3" marL="18288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4pPr>
            <a:lvl5pPr indent="-317500" lvl="4" marL="22860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5pPr>
            <a:lvl6pPr indent="-317500" lvl="5" marL="27432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6pPr>
            <a:lvl7pPr indent="-317500" lvl="6" marL="32004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7pPr>
            <a:lvl8pPr indent="-317500" lvl="7" marL="36576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8pPr>
            <a:lvl9pPr indent="-317500" lvl="8" marL="41148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9pPr>
          </a:lstStyle>
          <a:p/>
        </p:txBody>
      </p:sp>
      <p:sp>
        <p:nvSpPr>
          <p:cNvPr id="48" name="Google Shape;4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rgbClr val="234076"/>
                </a:solidFill>
              </a:defRPr>
            </a:lvl1pPr>
            <a:lvl2pPr lvl="1" rtl="0">
              <a:buNone/>
              <a:defRPr>
                <a:solidFill>
                  <a:srgbClr val="234076"/>
                </a:solidFill>
              </a:defRPr>
            </a:lvl2pPr>
            <a:lvl3pPr lvl="2" rtl="0">
              <a:buNone/>
              <a:defRPr>
                <a:solidFill>
                  <a:srgbClr val="234076"/>
                </a:solidFill>
              </a:defRPr>
            </a:lvl3pPr>
            <a:lvl4pPr lvl="3" rtl="0">
              <a:buNone/>
              <a:defRPr>
                <a:solidFill>
                  <a:srgbClr val="234076"/>
                </a:solidFill>
              </a:defRPr>
            </a:lvl4pPr>
            <a:lvl5pPr lvl="4" rtl="0">
              <a:buNone/>
              <a:defRPr>
                <a:solidFill>
                  <a:srgbClr val="234076"/>
                </a:solidFill>
              </a:defRPr>
            </a:lvl5pPr>
            <a:lvl6pPr lvl="5" rtl="0">
              <a:buNone/>
              <a:defRPr>
                <a:solidFill>
                  <a:srgbClr val="234076"/>
                </a:solidFill>
              </a:defRPr>
            </a:lvl6pPr>
            <a:lvl7pPr lvl="6" rtl="0">
              <a:buNone/>
              <a:defRPr>
                <a:solidFill>
                  <a:srgbClr val="234076"/>
                </a:solidFill>
              </a:defRPr>
            </a:lvl7pPr>
            <a:lvl8pPr lvl="7" rtl="0">
              <a:buNone/>
              <a:defRPr>
                <a:solidFill>
                  <a:srgbClr val="234076"/>
                </a:solidFill>
              </a:defRPr>
            </a:lvl8pPr>
            <a:lvl9pPr lvl="8" rtl="0">
              <a:buNone/>
              <a:defRPr>
                <a:solidFill>
                  <a:srgbClr val="234076"/>
                </a:solidFil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8"/>
          <p:cNvSpPr txBox="1"/>
          <p:nvPr>
            <p:ph idx="2" type="body"/>
          </p:nvPr>
        </p:nvSpPr>
        <p:spPr>
          <a:xfrm>
            <a:off x="4794425" y="1152475"/>
            <a:ext cx="38763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234076"/>
              </a:buClr>
              <a:buSzPts val="1800"/>
              <a:buFont typeface="Saira Semi Condensed"/>
              <a:buChar char="●"/>
              <a:defRPr>
                <a:solidFill>
                  <a:srgbClr val="234076"/>
                </a:solidFill>
                <a:latin typeface="Saira Semi Condensed"/>
                <a:ea typeface="Saira Semi Condensed"/>
                <a:cs typeface="Saira Semi Condensed"/>
                <a:sym typeface="Saira Semi Condensed"/>
              </a:defRPr>
            </a:lvl1pPr>
            <a:lvl2pPr indent="-317500" lvl="1" marL="9144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2pPr>
            <a:lvl3pPr indent="-317500" lvl="2" marL="13716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3pPr>
            <a:lvl4pPr indent="-317500" lvl="3" marL="18288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4pPr>
            <a:lvl5pPr indent="-317500" lvl="4" marL="22860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5pPr>
            <a:lvl6pPr indent="-317500" lvl="5" marL="27432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6pPr>
            <a:lvl7pPr indent="-317500" lvl="6" marL="32004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7pPr>
            <a:lvl8pPr indent="-317500" lvl="7" marL="36576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8pPr>
            <a:lvl9pPr indent="-317500" lvl="8" marL="4114800" rtl="0">
              <a:spcBef>
                <a:spcPts val="0"/>
              </a:spcBef>
              <a:spcAft>
                <a:spcPts val="0"/>
              </a:spcAft>
              <a:buClr>
                <a:srgbClr val="234076"/>
              </a:buClr>
              <a:buSzPts val="1400"/>
              <a:buFont typeface="Saira Semi Condensed"/>
              <a:buChar char="■"/>
              <a:defRPr>
                <a:solidFill>
                  <a:srgbClr val="234076"/>
                </a:solidFill>
                <a:latin typeface="Saira Semi Condensed"/>
                <a:ea typeface="Saira Semi Condensed"/>
                <a:cs typeface="Saira Semi Condensed"/>
                <a:sym typeface="Saira Semi Condense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9"/>
          <p:cNvSpPr/>
          <p:nvPr/>
        </p:nvSpPr>
        <p:spPr>
          <a:xfrm>
            <a:off x="0" y="0"/>
            <a:ext cx="9144000" cy="5143500"/>
          </a:xfrm>
          <a:prstGeom prst="rect">
            <a:avLst/>
          </a:prstGeom>
          <a:gradFill>
            <a:gsLst>
              <a:gs pos="0">
                <a:srgbClr val="234076">
                  <a:alpha val="19607"/>
                </a:srgbClr>
              </a:gs>
              <a:gs pos="100000">
                <a:srgbClr val="D0B6ED">
                  <a:alpha val="2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9"/>
          <p:cNvPicPr preferRelativeResize="0"/>
          <p:nvPr/>
        </p:nvPicPr>
        <p:blipFill rotWithShape="1">
          <a:blip r:embed="rId2">
            <a:alphaModFix amt="41000"/>
          </a:blip>
          <a:srcRect b="7355" l="1824" r="1106" t="0"/>
          <a:stretch/>
        </p:blipFill>
        <p:spPr>
          <a:xfrm flipH="1">
            <a:off x="2" y="4230625"/>
            <a:ext cx="9143998" cy="912875"/>
          </a:xfrm>
          <a:prstGeom prst="rect">
            <a:avLst/>
          </a:prstGeom>
          <a:noFill/>
          <a:ln>
            <a:noFill/>
          </a:ln>
        </p:spPr>
      </p:pic>
      <p:sp>
        <p:nvSpPr>
          <p:cNvPr id="53" name="Google Shape;53;p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5" name="Google Shape;55;p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 name="Google Shape;5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1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blog.codeanalogies.com/wp-content/uploads/h5p/content/1/images/imageAfter-5aefa3f45f2e9.png" TargetMode="External"/><Relationship Id="rId4" Type="http://schemas.openxmlformats.org/officeDocument/2006/relationships/hyperlink" Target="https://blog.codeanalogies.com/wp-content/uploads/h5p/content/1/images/imageAfter-5aefa3f45f2e9.png" TargetMode="External"/><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35.jpg"/><Relationship Id="rId5" Type="http://schemas.openxmlformats.org/officeDocument/2006/relationships/image" Target="../media/image32.jpg"/><Relationship Id="rId6"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www.jenyalestina.com/blog/2019/05/14/digital-marketers-learn-web-development/" TargetMode="External"/><Relationship Id="rId4" Type="http://schemas.openxmlformats.org/officeDocument/2006/relationships/hyperlink" Target="http://www.jenyalestina.com/blog/2019/05/14/digital-marketers-learn-web-development/" TargetMode="External"/><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www.jenyalestina.com/blog/2019/05/14/digital-marketers-learn-web-development/" TargetMode="External"/><Relationship Id="rId5" Type="http://schemas.openxmlformats.org/officeDocument/2006/relationships/hyperlink" Target="https://www.digitalocean.com/community/tutorials/what-is-an-html-element" TargetMode="External"/><Relationship Id="rId6" Type="http://schemas.openxmlformats.org/officeDocument/2006/relationships/hyperlink" Target="https://www.w3schools.com/tags/default.as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marketplace.visualstudio.com/items?itemName=ritwickdey.LiveServer" TargetMode="External"/><Relationship Id="rId4" Type="http://schemas.openxmlformats.org/officeDocument/2006/relationships/hyperlink" Target="https://docs.emmet.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www.lipsum.com/feed/html" TargetMode="External"/><Relationship Id="rId4" Type="http://schemas.openxmlformats.org/officeDocument/2006/relationships/hyperlink" Target="https://support.google.com/websearch/answer/118238?co=GENIE.Platform%3DDesktop&amp;hl=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DabeerAzeez/intro-to-web-dev"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hyperlink" Target="http://www.jenyalestina.com/blog/2019/05/14/digital-marketers-learn-web-development/" TargetMode="External"/><Relationship Id="rId5" Type="http://schemas.openxmlformats.org/officeDocument/2006/relationships/hyperlink" Target="https://www.w3schools.com/css/img_selector.gif" TargetMode="External"/><Relationship Id="rId6" Type="http://schemas.openxmlformats.org/officeDocument/2006/relationships/hyperlink" Target="https://www.w3schools.com/cssre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colinstodd.com/posts/code/how-to-install-materialize-css-in-angular.html" TargetMode="External"/><Relationship Id="rId4" Type="http://schemas.openxmlformats.org/officeDocument/2006/relationships/hyperlink" Target="https://colinstodd.com/posts/code/how-to-install-materialize-css-in-angular.html" TargetMode="External"/><Relationship Id="rId5" Type="http://schemas.openxmlformats.org/officeDocument/2006/relationships/image" Target="../media/image16.png"/><Relationship Id="rId6"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ngdevelop.tech/angular/architecture/" TargetMode="External"/><Relationship Id="rId4" Type="http://schemas.openxmlformats.org/officeDocument/2006/relationships/hyperlink" Target="https://www.ngdevelop.tech/angular/architecture/" TargetMode="External"/><Relationship Id="rId5"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 to HTML/CSS/JS</a:t>
            </a:r>
            <a:endParaRPr/>
          </a:p>
        </p:txBody>
      </p:sp>
      <p:sp>
        <p:nvSpPr>
          <p:cNvPr id="87" name="Google Shape;87;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Presented By: Dabeer Abdul-Azeez</a:t>
            </a:r>
            <a:endParaRPr/>
          </a:p>
        </p:txBody>
      </p:sp>
      <p:pic>
        <p:nvPicPr>
          <p:cNvPr id="88" name="Google Shape;88;p17"/>
          <p:cNvPicPr preferRelativeResize="0"/>
          <p:nvPr/>
        </p:nvPicPr>
        <p:blipFill>
          <a:blip r:embed="rId3">
            <a:alphaModFix/>
          </a:blip>
          <a:stretch>
            <a:fillRect/>
          </a:stretch>
        </p:blipFill>
        <p:spPr>
          <a:xfrm>
            <a:off x="4081639" y="545700"/>
            <a:ext cx="980699" cy="929249"/>
          </a:xfrm>
          <a:prstGeom prst="rect">
            <a:avLst/>
          </a:prstGeom>
          <a:noFill/>
          <a:ln>
            <a:noFill/>
          </a:ln>
        </p:spPr>
      </p:pic>
      <p:pic>
        <p:nvPicPr>
          <p:cNvPr id="89" name="Google Shape;89;p17"/>
          <p:cNvPicPr preferRelativeResize="0"/>
          <p:nvPr/>
        </p:nvPicPr>
        <p:blipFill>
          <a:blip r:embed="rId4">
            <a:alphaModFix/>
          </a:blip>
          <a:stretch>
            <a:fillRect/>
          </a:stretch>
        </p:blipFill>
        <p:spPr>
          <a:xfrm>
            <a:off x="600050" y="604050"/>
            <a:ext cx="1409700" cy="1304925"/>
          </a:xfrm>
          <a:prstGeom prst="rect">
            <a:avLst/>
          </a:prstGeom>
          <a:noFill/>
          <a:ln>
            <a:noFill/>
          </a:ln>
        </p:spPr>
      </p:pic>
      <p:pic>
        <p:nvPicPr>
          <p:cNvPr id="90" name="Google Shape;90;p17"/>
          <p:cNvPicPr preferRelativeResize="0"/>
          <p:nvPr/>
        </p:nvPicPr>
        <p:blipFill>
          <a:blip r:embed="rId5">
            <a:alphaModFix/>
          </a:blip>
          <a:stretch>
            <a:fillRect/>
          </a:stretch>
        </p:blipFill>
        <p:spPr>
          <a:xfrm>
            <a:off x="7610701" y="1740042"/>
            <a:ext cx="980699" cy="7364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are </a:t>
            </a:r>
            <a:r>
              <a:rPr lang="en"/>
              <a:t>web pages</a:t>
            </a:r>
            <a:r>
              <a:rPr lang="en"/>
              <a:t> made?</a:t>
            </a:r>
            <a:endParaRPr/>
          </a:p>
        </p:txBody>
      </p:sp>
      <p:sp>
        <p:nvSpPr>
          <p:cNvPr id="149" name="Google Shape;149;p26"/>
          <p:cNvSpPr txBox="1"/>
          <p:nvPr/>
        </p:nvSpPr>
        <p:spPr>
          <a:xfrm>
            <a:off x="61440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a:t>
            </a:r>
            <a:r>
              <a:rPr i="1" lang="en" sz="1000">
                <a:solidFill>
                  <a:schemeClr val="dk1"/>
                </a:solidFill>
                <a:uFill>
                  <a:noFill/>
                </a:uFill>
                <a:hlinkClick r:id="rId3">
                  <a:extLst>
                    <a:ext uri="{A12FA001-AC4F-418D-AE19-62706E023703}">
                      <ahyp:hlinkClr val="tx"/>
                    </a:ext>
                  </a:extLst>
                </a:hlinkClick>
              </a:rPr>
              <a:t> </a:t>
            </a:r>
            <a:r>
              <a:rPr i="1" lang="en" sz="1000" u="sng">
                <a:solidFill>
                  <a:schemeClr val="hlink"/>
                </a:solidFill>
                <a:hlinkClick r:id="rId4"/>
              </a:rPr>
              <a:t>CodeAnalogies</a:t>
            </a:r>
            <a:endParaRPr i="1" sz="1000" u="sng">
              <a:solidFill>
                <a:schemeClr val="hlink"/>
              </a:solidFill>
            </a:endParaRPr>
          </a:p>
        </p:txBody>
      </p:sp>
      <p:pic>
        <p:nvPicPr>
          <p:cNvPr id="150" name="Google Shape;150;p26"/>
          <p:cNvPicPr preferRelativeResize="0"/>
          <p:nvPr/>
        </p:nvPicPr>
        <p:blipFill>
          <a:blip r:embed="rId5">
            <a:alphaModFix/>
          </a:blip>
          <a:stretch>
            <a:fillRect/>
          </a:stretch>
        </p:blipFill>
        <p:spPr>
          <a:xfrm>
            <a:off x="1490775" y="1335300"/>
            <a:ext cx="5666350" cy="3151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are web pages made?</a:t>
            </a:r>
            <a:endParaRPr/>
          </a:p>
        </p:txBody>
      </p:sp>
      <p:pic>
        <p:nvPicPr>
          <p:cNvPr id="156" name="Google Shape;156;p27"/>
          <p:cNvPicPr preferRelativeResize="0"/>
          <p:nvPr/>
        </p:nvPicPr>
        <p:blipFill rotWithShape="1">
          <a:blip r:embed="rId3">
            <a:alphaModFix/>
          </a:blip>
          <a:srcRect b="46245" l="0" r="0" t="0"/>
          <a:stretch/>
        </p:blipFill>
        <p:spPr>
          <a:xfrm>
            <a:off x="1490775" y="1335300"/>
            <a:ext cx="5666350" cy="1694301"/>
          </a:xfrm>
          <a:prstGeom prst="rect">
            <a:avLst/>
          </a:prstGeom>
          <a:noFill/>
          <a:ln>
            <a:noFill/>
          </a:ln>
        </p:spPr>
      </p:pic>
      <p:pic>
        <p:nvPicPr>
          <p:cNvPr id="157" name="Google Shape;157;p27"/>
          <p:cNvPicPr preferRelativeResize="0"/>
          <p:nvPr/>
        </p:nvPicPr>
        <p:blipFill>
          <a:blip r:embed="rId4">
            <a:alphaModFix/>
          </a:blip>
          <a:stretch>
            <a:fillRect/>
          </a:stretch>
        </p:blipFill>
        <p:spPr>
          <a:xfrm>
            <a:off x="883000" y="3133301"/>
            <a:ext cx="1705889" cy="1809101"/>
          </a:xfrm>
          <a:prstGeom prst="rect">
            <a:avLst/>
          </a:prstGeom>
          <a:noFill/>
          <a:ln>
            <a:noFill/>
          </a:ln>
        </p:spPr>
      </p:pic>
      <p:pic>
        <p:nvPicPr>
          <p:cNvPr id="158" name="Google Shape;158;p27"/>
          <p:cNvPicPr preferRelativeResize="0"/>
          <p:nvPr/>
        </p:nvPicPr>
        <p:blipFill>
          <a:blip r:embed="rId5">
            <a:alphaModFix/>
          </a:blip>
          <a:stretch>
            <a:fillRect/>
          </a:stretch>
        </p:blipFill>
        <p:spPr>
          <a:xfrm>
            <a:off x="2975123" y="3347163"/>
            <a:ext cx="2399329" cy="1542627"/>
          </a:xfrm>
          <a:prstGeom prst="rect">
            <a:avLst/>
          </a:prstGeom>
          <a:noFill/>
          <a:ln>
            <a:noFill/>
          </a:ln>
        </p:spPr>
      </p:pic>
      <p:pic>
        <p:nvPicPr>
          <p:cNvPr id="159" name="Google Shape;159;p27"/>
          <p:cNvPicPr preferRelativeResize="0"/>
          <p:nvPr/>
        </p:nvPicPr>
        <p:blipFill>
          <a:blip r:embed="rId6">
            <a:alphaModFix/>
          </a:blip>
          <a:stretch>
            <a:fillRect/>
          </a:stretch>
        </p:blipFill>
        <p:spPr>
          <a:xfrm>
            <a:off x="5760673" y="3347176"/>
            <a:ext cx="2255752" cy="150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Is web development programming?</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65" name="Google Shape;165;p28"/>
          <p:cNvSpPr txBox="1"/>
          <p:nvPr/>
        </p:nvSpPr>
        <p:spPr>
          <a:xfrm>
            <a:off x="61440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a:t>
            </a:r>
            <a:r>
              <a:rPr i="1" lang="en" sz="1000">
                <a:solidFill>
                  <a:schemeClr val="dk1"/>
                </a:solidFill>
                <a:uFill>
                  <a:noFill/>
                </a:uFill>
                <a:hlinkClick r:id="rId3">
                  <a:extLst>
                    <a:ext uri="{A12FA001-AC4F-418D-AE19-62706E023703}">
                      <ahyp:hlinkClr val="tx"/>
                    </a:ext>
                  </a:extLst>
                </a:hlinkClick>
              </a:rPr>
              <a:t> </a:t>
            </a:r>
            <a:r>
              <a:rPr i="1" lang="en" sz="1000" u="sng">
                <a:solidFill>
                  <a:schemeClr val="hlink"/>
                </a:solidFill>
                <a:hlinkClick r:id="rId4"/>
              </a:rPr>
              <a:t>Jenya Lestina</a:t>
            </a:r>
            <a:endParaRPr i="1" sz="1000" u="sng">
              <a:solidFill>
                <a:schemeClr val="hlink"/>
              </a:solidFill>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a:t>
            </a:r>
            <a:r>
              <a:rPr lang="en"/>
              <a:t>t’s undeniable that web development is pretty different from “conventional” programming (e.g., Python)</a:t>
            </a:r>
            <a:endParaRPr/>
          </a:p>
          <a:p>
            <a:pPr indent="-317500" lvl="1" marL="914400" rtl="0" algn="l">
              <a:spcBef>
                <a:spcPts val="0"/>
              </a:spcBef>
              <a:spcAft>
                <a:spcPts val="0"/>
              </a:spcAft>
              <a:buSzPts val="1400"/>
              <a:buChar char="○"/>
            </a:pPr>
            <a:r>
              <a:rPr lang="en"/>
              <a:t>But that’s what makes it unique!</a:t>
            </a:r>
            <a:endParaRPr/>
          </a:p>
        </p:txBody>
      </p:sp>
      <p:pic>
        <p:nvPicPr>
          <p:cNvPr id="167" name="Google Shape;167;p28"/>
          <p:cNvPicPr preferRelativeResize="0"/>
          <p:nvPr/>
        </p:nvPicPr>
        <p:blipFill>
          <a:blip r:embed="rId5">
            <a:alphaModFix/>
          </a:blip>
          <a:stretch>
            <a:fillRect/>
          </a:stretch>
        </p:blipFill>
        <p:spPr>
          <a:xfrm>
            <a:off x="2676525" y="2278613"/>
            <a:ext cx="3790950" cy="2162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1544113"/>
            <a:ext cx="7159200" cy="130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6000"/>
              <a:t>A few warnings</a:t>
            </a:r>
            <a:endParaRPr sz="6000"/>
          </a:p>
        </p:txBody>
      </p:sp>
      <p:sp>
        <p:nvSpPr>
          <p:cNvPr id="173" name="Google Shape;173;p29"/>
          <p:cNvSpPr txBox="1"/>
          <p:nvPr>
            <p:ph idx="1" type="body"/>
          </p:nvPr>
        </p:nvSpPr>
        <p:spPr>
          <a:xfrm>
            <a:off x="311700" y="2927525"/>
            <a:ext cx="8520600" cy="188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Syntax ahead. We are learning three languages today</a:t>
            </a:r>
            <a:endParaRPr b="1"/>
          </a:p>
          <a:p>
            <a:pPr indent="-342900" lvl="0" marL="457200" rtl="0" algn="l">
              <a:spcBef>
                <a:spcPts val="0"/>
              </a:spcBef>
              <a:spcAft>
                <a:spcPts val="0"/>
              </a:spcAft>
              <a:buSzPts val="1800"/>
              <a:buAutoNum type="arabicPeriod"/>
            </a:pPr>
            <a:r>
              <a:rPr lang="en"/>
              <a:t>I may use keyboard shortcuts without explaining them, but they won’t be crucial to understanding.</a:t>
            </a:r>
            <a:endParaRPr/>
          </a:p>
          <a:p>
            <a:pPr indent="-342900" lvl="0" marL="457200" rtl="0" algn="l">
              <a:spcBef>
                <a:spcPts val="0"/>
              </a:spcBef>
              <a:spcAft>
                <a:spcPts val="0"/>
              </a:spcAft>
              <a:buSzPts val="1800"/>
              <a:buAutoNum type="arabicPeriod"/>
            </a:pPr>
            <a:r>
              <a:rPr lang="en"/>
              <a:t>I am using Windows. None of the code will differ between operating systems, but the setup might.</a:t>
            </a:r>
            <a:endParaRPr/>
          </a:p>
        </p:txBody>
      </p:sp>
      <p:pic>
        <p:nvPicPr>
          <p:cNvPr id="174" name="Google Shape;174;p29"/>
          <p:cNvPicPr preferRelativeResize="0"/>
          <p:nvPr/>
        </p:nvPicPr>
        <p:blipFill>
          <a:blip r:embed="rId3">
            <a:alphaModFix/>
          </a:blip>
          <a:stretch>
            <a:fillRect/>
          </a:stretch>
        </p:blipFill>
        <p:spPr>
          <a:xfrm>
            <a:off x="6535473" y="915213"/>
            <a:ext cx="2090525" cy="192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p:nvPr/>
        </p:nvSpPr>
        <p:spPr>
          <a:xfrm>
            <a:off x="228813" y="335600"/>
            <a:ext cx="4392000" cy="46035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txBox="1"/>
          <p:nvPr>
            <p:ph type="title"/>
          </p:nvPr>
        </p:nvSpPr>
        <p:spPr>
          <a:xfrm>
            <a:off x="394588" y="43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Tools We’ll Use</a:t>
            </a:r>
            <a:endParaRPr b="1">
              <a:solidFill>
                <a:schemeClr val="lt1"/>
              </a:solidFill>
            </a:endParaRPr>
          </a:p>
        </p:txBody>
      </p:sp>
      <p:sp>
        <p:nvSpPr>
          <p:cNvPr id="181" name="Google Shape;181;p30"/>
          <p:cNvSpPr txBox="1"/>
          <p:nvPr>
            <p:ph idx="2" type="body"/>
          </p:nvPr>
        </p:nvSpPr>
        <p:spPr>
          <a:xfrm>
            <a:off x="4877325" y="1145175"/>
            <a:ext cx="3876300" cy="3793800"/>
          </a:xfrm>
          <a:prstGeom prst="rect">
            <a:avLst/>
          </a:prstGeom>
          <a:ln>
            <a:noFill/>
          </a:ln>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Jetbrains Webstorm</a:t>
            </a:r>
            <a:endParaRPr sz="2000"/>
          </a:p>
          <a:p>
            <a:pPr indent="-355600" lvl="0" marL="457200" rtl="0" algn="l">
              <a:spcBef>
                <a:spcPts val="0"/>
              </a:spcBef>
              <a:spcAft>
                <a:spcPts val="0"/>
              </a:spcAft>
              <a:buSzPts val="2000"/>
              <a:buChar char="●"/>
            </a:pPr>
            <a:r>
              <a:rPr lang="en" sz="2000"/>
              <a:t>Replit</a:t>
            </a:r>
            <a:endParaRPr sz="2000"/>
          </a:p>
          <a:p>
            <a:pPr indent="0" lvl="0" marL="457200" rtl="0" algn="l">
              <a:spcBef>
                <a:spcPts val="1200"/>
              </a:spcBef>
              <a:spcAft>
                <a:spcPts val="0"/>
              </a:spcAft>
              <a:buNone/>
            </a:pPr>
            <a:r>
              <a:t/>
            </a:r>
            <a:endParaRPr sz="2000"/>
          </a:p>
          <a:p>
            <a:pPr indent="-355600" lvl="0" marL="457200" rtl="0" algn="l">
              <a:spcBef>
                <a:spcPts val="1200"/>
              </a:spcBef>
              <a:spcAft>
                <a:spcPts val="0"/>
              </a:spcAft>
              <a:buSzPts val="2000"/>
              <a:buChar char="●"/>
            </a:pPr>
            <a:r>
              <a:rPr lang="en" sz="2000"/>
              <a:t>Other modern browsers</a:t>
            </a:r>
            <a:endParaRPr sz="2000"/>
          </a:p>
          <a:p>
            <a:pPr indent="-355600" lvl="1" marL="914400" rtl="0" algn="l">
              <a:spcBef>
                <a:spcPts val="0"/>
              </a:spcBef>
              <a:spcAft>
                <a:spcPts val="0"/>
              </a:spcAft>
              <a:buSzPts val="2000"/>
              <a:buChar char="○"/>
            </a:pPr>
            <a:r>
              <a:rPr lang="en" sz="2000"/>
              <a:t>Microsoft Edge</a:t>
            </a:r>
            <a:endParaRPr sz="2000"/>
          </a:p>
          <a:p>
            <a:pPr indent="-355600" lvl="1" marL="914400" rtl="0" algn="l">
              <a:spcBef>
                <a:spcPts val="0"/>
              </a:spcBef>
              <a:spcAft>
                <a:spcPts val="0"/>
              </a:spcAft>
              <a:buSzPts val="2000"/>
              <a:buChar char="○"/>
            </a:pPr>
            <a:r>
              <a:rPr lang="en" sz="2000"/>
              <a:t>Firefox</a:t>
            </a:r>
            <a:endParaRPr sz="2000"/>
          </a:p>
        </p:txBody>
      </p:sp>
      <p:sp>
        <p:nvSpPr>
          <p:cNvPr id="182" name="Google Shape;182;p30"/>
          <p:cNvSpPr txBox="1"/>
          <p:nvPr>
            <p:ph type="title"/>
          </p:nvPr>
        </p:nvSpPr>
        <p:spPr>
          <a:xfrm>
            <a:off x="4915288" y="437725"/>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Other Options</a:t>
            </a:r>
            <a:endParaRPr b="1"/>
          </a:p>
        </p:txBody>
      </p:sp>
      <p:pic>
        <p:nvPicPr>
          <p:cNvPr id="183" name="Google Shape;183;p30"/>
          <p:cNvPicPr preferRelativeResize="0"/>
          <p:nvPr/>
        </p:nvPicPr>
        <p:blipFill>
          <a:blip r:embed="rId3">
            <a:alphaModFix/>
          </a:blip>
          <a:stretch>
            <a:fillRect/>
          </a:stretch>
        </p:blipFill>
        <p:spPr>
          <a:xfrm>
            <a:off x="2989163" y="409225"/>
            <a:ext cx="629676" cy="629676"/>
          </a:xfrm>
          <a:prstGeom prst="rect">
            <a:avLst/>
          </a:prstGeom>
          <a:noFill/>
          <a:ln>
            <a:noFill/>
          </a:ln>
        </p:spPr>
      </p:pic>
      <p:sp>
        <p:nvSpPr>
          <p:cNvPr id="184" name="Google Shape;184;p30"/>
          <p:cNvSpPr txBox="1"/>
          <p:nvPr>
            <p:ph idx="1" type="body"/>
          </p:nvPr>
        </p:nvSpPr>
        <p:spPr>
          <a:xfrm>
            <a:off x="394588" y="1145175"/>
            <a:ext cx="387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chemeClr val="lt1"/>
                </a:solidFill>
              </a:rPr>
              <a:t>Visual Studio Code</a:t>
            </a:r>
            <a:endParaRPr sz="2500">
              <a:solidFill>
                <a:schemeClr val="lt1"/>
              </a:solidFill>
            </a:endParaRPr>
          </a:p>
          <a:p>
            <a:pPr indent="0" lvl="0" marL="0" rtl="0" algn="l">
              <a:spcBef>
                <a:spcPts val="1200"/>
              </a:spcBef>
              <a:spcAft>
                <a:spcPts val="0"/>
              </a:spcAft>
              <a:buNone/>
            </a:pPr>
            <a:r>
              <a:t/>
            </a:r>
            <a:endParaRPr sz="3000" u="sng">
              <a:solidFill>
                <a:schemeClr val="lt1"/>
              </a:solidFill>
            </a:endParaRPr>
          </a:p>
          <a:p>
            <a:pPr indent="0" lvl="0" marL="0" rtl="0" algn="l">
              <a:spcBef>
                <a:spcPts val="1200"/>
              </a:spcBef>
              <a:spcAft>
                <a:spcPts val="1200"/>
              </a:spcAft>
              <a:buNone/>
            </a:pPr>
            <a:r>
              <a:rPr lang="en" sz="2500">
                <a:solidFill>
                  <a:schemeClr val="lt1"/>
                </a:solidFill>
              </a:rPr>
              <a:t>Chrome browser</a:t>
            </a:r>
            <a:endParaRPr sz="2500">
              <a:solidFill>
                <a:schemeClr val="lt1"/>
              </a:solidFill>
            </a:endParaRPr>
          </a:p>
        </p:txBody>
      </p:sp>
      <p:cxnSp>
        <p:nvCxnSpPr>
          <p:cNvPr id="185" name="Google Shape;185;p30"/>
          <p:cNvCxnSpPr/>
          <p:nvPr/>
        </p:nvCxnSpPr>
        <p:spPr>
          <a:xfrm>
            <a:off x="3363350" y="1481025"/>
            <a:ext cx="1065300" cy="0"/>
          </a:xfrm>
          <a:prstGeom prst="straightConnector1">
            <a:avLst/>
          </a:prstGeom>
          <a:noFill/>
          <a:ln cap="flat" cmpd="sng" w="76200">
            <a:solidFill>
              <a:schemeClr val="lt1"/>
            </a:solidFill>
            <a:prstDash val="solid"/>
            <a:round/>
            <a:headEnd len="med" w="med" type="none"/>
            <a:tailEnd len="med" w="med" type="triangle"/>
          </a:ln>
        </p:spPr>
      </p:cxnSp>
      <p:cxnSp>
        <p:nvCxnSpPr>
          <p:cNvPr id="186" name="Google Shape;186;p30"/>
          <p:cNvCxnSpPr/>
          <p:nvPr/>
        </p:nvCxnSpPr>
        <p:spPr>
          <a:xfrm>
            <a:off x="3326050" y="2742375"/>
            <a:ext cx="1065300" cy="0"/>
          </a:xfrm>
          <a:prstGeom prst="straightConnector1">
            <a:avLst/>
          </a:prstGeom>
          <a:noFill/>
          <a:ln cap="flat" cmpd="sng" w="76200">
            <a:solidFill>
              <a:schemeClr val="lt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35224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HTML</a:t>
            </a:r>
            <a:endParaRPr/>
          </a:p>
        </p:txBody>
      </p:sp>
      <p:sp>
        <p:nvSpPr>
          <p:cNvPr id="192" name="Google Shape;192;p31"/>
          <p:cNvSpPr txBox="1"/>
          <p:nvPr>
            <p:ph idx="1" type="subTitle"/>
          </p:nvPr>
        </p:nvSpPr>
        <p:spPr>
          <a:xfrm>
            <a:off x="311700" y="4205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HyperText Markup Language provides the </a:t>
            </a:r>
            <a:r>
              <a:rPr i="1" lang="en"/>
              <a:t>framework</a:t>
            </a:r>
            <a:r>
              <a:rPr lang="en"/>
              <a:t>.</a:t>
            </a:r>
            <a:endParaRPr/>
          </a:p>
        </p:txBody>
      </p:sp>
      <p:pic>
        <p:nvPicPr>
          <p:cNvPr id="193" name="Google Shape;193;p31"/>
          <p:cNvPicPr preferRelativeResize="0"/>
          <p:nvPr/>
        </p:nvPicPr>
        <p:blipFill>
          <a:blip r:embed="rId3">
            <a:alphaModFix/>
          </a:blip>
          <a:stretch>
            <a:fillRect/>
          </a:stretch>
        </p:blipFill>
        <p:spPr>
          <a:xfrm>
            <a:off x="2963175" y="436125"/>
            <a:ext cx="3217650" cy="3217650"/>
          </a:xfrm>
          <a:prstGeom prst="rect">
            <a:avLst/>
          </a:prstGeom>
          <a:noFill/>
          <a:ln>
            <a:noFill/>
          </a:ln>
        </p:spPr>
      </p:pic>
      <p:sp>
        <p:nvSpPr>
          <p:cNvPr id="194" name="Google Shape;194;p31"/>
          <p:cNvSpPr txBox="1"/>
          <p:nvPr/>
        </p:nvSpPr>
        <p:spPr>
          <a:xfrm>
            <a:off x="5925125" y="4615125"/>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 Freepik</a:t>
            </a:r>
            <a:endParaRPr i="1" sz="1000" u="sng">
              <a:solidFill>
                <a:schemeClr val="hlink"/>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Syntax Overview</a:t>
            </a:r>
            <a:endParaRPr/>
          </a:p>
          <a:p>
            <a:pPr indent="0" lvl="0" marL="0" rtl="0" algn="l">
              <a:spcBef>
                <a:spcPts val="0"/>
              </a:spcBef>
              <a:spcAft>
                <a:spcPts val="0"/>
              </a:spcAft>
              <a:buNone/>
            </a:pPr>
            <a:r>
              <a:t/>
            </a:r>
            <a:endParaRPr/>
          </a:p>
        </p:txBody>
      </p:sp>
      <p:pic>
        <p:nvPicPr>
          <p:cNvPr id="200" name="Google Shape;200;p32"/>
          <p:cNvPicPr preferRelativeResize="0"/>
          <p:nvPr/>
        </p:nvPicPr>
        <p:blipFill>
          <a:blip r:embed="rId3">
            <a:alphaModFix/>
          </a:blip>
          <a:stretch>
            <a:fillRect/>
          </a:stretch>
        </p:blipFill>
        <p:spPr>
          <a:xfrm>
            <a:off x="3917825" y="1358262"/>
            <a:ext cx="4952325" cy="2947825"/>
          </a:xfrm>
          <a:prstGeom prst="rect">
            <a:avLst/>
          </a:prstGeom>
          <a:noFill/>
          <a:ln>
            <a:noFill/>
          </a:ln>
        </p:spPr>
      </p:pic>
      <p:sp>
        <p:nvSpPr>
          <p:cNvPr id="201" name="Google Shape;201;p32"/>
          <p:cNvSpPr txBox="1"/>
          <p:nvPr/>
        </p:nvSpPr>
        <p:spPr>
          <a:xfrm>
            <a:off x="61440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a:t>
            </a:r>
            <a:r>
              <a:rPr i="1" lang="en" sz="1000">
                <a:solidFill>
                  <a:schemeClr val="dk1"/>
                </a:solidFill>
                <a:uFill>
                  <a:noFill/>
                </a:uFill>
                <a:hlinkClick r:id="rId4">
                  <a:extLst>
                    <a:ext uri="{A12FA001-AC4F-418D-AE19-62706E023703}">
                      <ahyp:hlinkClr val="tx"/>
                    </a:ext>
                  </a:extLst>
                </a:hlinkClick>
              </a:rPr>
              <a:t> </a:t>
            </a:r>
            <a:r>
              <a:rPr i="1" lang="en" sz="1000" u="sng">
                <a:solidFill>
                  <a:schemeClr val="hlink"/>
                </a:solidFill>
                <a:hlinkClick r:id="rId5"/>
              </a:rPr>
              <a:t>DigitalOcean</a:t>
            </a:r>
            <a:endParaRPr i="1" sz="1000" u="sng">
              <a:solidFill>
                <a:schemeClr val="hlink"/>
              </a:solidFill>
            </a:endParaRPr>
          </a:p>
        </p:txBody>
      </p:sp>
      <p:sp>
        <p:nvSpPr>
          <p:cNvPr id="202" name="Google Shape;202;p32"/>
          <p:cNvSpPr txBox="1"/>
          <p:nvPr>
            <p:ph idx="1" type="body"/>
          </p:nvPr>
        </p:nvSpPr>
        <p:spPr>
          <a:xfrm>
            <a:off x="539875" y="1358275"/>
            <a:ext cx="3000000" cy="2947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HTML is broken up into </a:t>
            </a:r>
            <a:r>
              <a:rPr b="1" lang="en"/>
              <a:t>elements</a:t>
            </a:r>
            <a:r>
              <a:rPr lang="en"/>
              <a:t> which are denoted by </a:t>
            </a:r>
            <a:r>
              <a:rPr b="1" lang="en"/>
              <a:t>tags </a:t>
            </a:r>
            <a:r>
              <a:rPr lang="en"/>
              <a:t>and </a:t>
            </a:r>
            <a:r>
              <a:rPr b="1" lang="en"/>
              <a:t>content</a:t>
            </a:r>
            <a:endParaRPr/>
          </a:p>
          <a:p>
            <a:pPr indent="-342900" lvl="0" marL="457200" rtl="0" algn="l">
              <a:spcBef>
                <a:spcPts val="0"/>
              </a:spcBef>
              <a:spcAft>
                <a:spcPts val="0"/>
              </a:spcAft>
              <a:buSzPts val="1800"/>
              <a:buChar char="●"/>
            </a:pPr>
            <a:r>
              <a:rPr b="1" lang="en"/>
              <a:t>Any set of letters</a:t>
            </a:r>
            <a:r>
              <a:rPr lang="en"/>
              <a:t> can be a tag, but only some tags have special properties </a:t>
            </a:r>
            <a:endParaRPr/>
          </a:p>
          <a:p>
            <a:pPr indent="-317500" lvl="1" marL="914400" rtl="0" algn="l">
              <a:spcBef>
                <a:spcPts val="0"/>
              </a:spcBef>
              <a:spcAft>
                <a:spcPts val="0"/>
              </a:spcAft>
              <a:buSzPts val="1400"/>
              <a:buChar char="○"/>
            </a:pPr>
            <a:r>
              <a:rPr lang="en"/>
              <a:t>E.g., the </a:t>
            </a:r>
            <a:r>
              <a:rPr lang="en">
                <a:latin typeface="Courier"/>
                <a:ea typeface="Courier"/>
                <a:cs typeface="Courier"/>
                <a:sym typeface="Courier"/>
              </a:rPr>
              <a:t>&lt;h1&gt;</a:t>
            </a:r>
            <a:r>
              <a:rPr lang="en"/>
              <a:t> tag makes text bold and really big</a:t>
            </a:r>
            <a:endParaRPr/>
          </a:p>
          <a:p>
            <a:pPr indent="-342900" lvl="0" marL="457200" rtl="0" algn="l">
              <a:spcBef>
                <a:spcPts val="0"/>
              </a:spcBef>
              <a:spcAft>
                <a:spcPts val="0"/>
              </a:spcAft>
              <a:buSzPts val="1800"/>
              <a:buChar char="●"/>
            </a:pPr>
            <a:r>
              <a:rPr lang="en"/>
              <a:t>There are a </a:t>
            </a:r>
            <a:r>
              <a:rPr lang="en" u="sng">
                <a:solidFill>
                  <a:schemeClr val="hlink"/>
                </a:solidFill>
                <a:hlinkClick r:id="rId6"/>
              </a:rPr>
              <a:t>lot</a:t>
            </a:r>
            <a:r>
              <a:rPr lang="en"/>
              <a:t> of tags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ctrTitle"/>
          </p:nvPr>
        </p:nvSpPr>
        <p:spPr>
          <a:xfrm>
            <a:off x="311700" y="1715400"/>
            <a:ext cx="8520600" cy="99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Demo Time!</a:t>
            </a:r>
            <a:endParaRPr/>
          </a:p>
        </p:txBody>
      </p:sp>
      <p:sp>
        <p:nvSpPr>
          <p:cNvPr id="208" name="Google Shape;208;p33"/>
          <p:cNvSpPr txBox="1"/>
          <p:nvPr>
            <p:ph idx="1" type="subTitle"/>
          </p:nvPr>
        </p:nvSpPr>
        <p:spPr>
          <a:xfrm>
            <a:off x="311700" y="2709900"/>
            <a:ext cx="8520600" cy="718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en"/>
              <a:t>Note: All demo code will be available after this session</a:t>
            </a:r>
            <a:endParaRPr i="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Summary</a:t>
            </a:r>
            <a:endParaRPr/>
          </a:p>
        </p:txBody>
      </p:sp>
      <p:sp>
        <p:nvSpPr>
          <p:cNvPr id="214" name="Google Shape;21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you’re using </a:t>
            </a:r>
            <a:r>
              <a:rPr lang="en"/>
              <a:t>VSCode, use it to open a </a:t>
            </a:r>
            <a:r>
              <a:rPr i="1" lang="en"/>
              <a:t>folder</a:t>
            </a:r>
            <a:r>
              <a:rPr lang="en"/>
              <a:t> instead of a file</a:t>
            </a:r>
            <a:endParaRPr/>
          </a:p>
          <a:p>
            <a:pPr indent="-317500" lvl="1" marL="914400" rtl="0" algn="l">
              <a:spcBef>
                <a:spcPts val="0"/>
              </a:spcBef>
              <a:spcAft>
                <a:spcPts val="0"/>
              </a:spcAft>
              <a:buSzPts val="1400"/>
              <a:buChar char="○"/>
            </a:pPr>
            <a:r>
              <a:rPr lang="en"/>
              <a:t>This way you can navigate between files easily</a:t>
            </a:r>
            <a:endParaRPr/>
          </a:p>
          <a:p>
            <a:pPr indent="-342900" lvl="0" marL="457200" rtl="0" algn="l">
              <a:spcBef>
                <a:spcPts val="0"/>
              </a:spcBef>
              <a:spcAft>
                <a:spcPts val="0"/>
              </a:spcAft>
              <a:buSzPts val="1800"/>
              <a:buChar char="●"/>
            </a:pPr>
            <a:r>
              <a:rPr lang="en"/>
              <a:t>The main HTML file is usually named </a:t>
            </a:r>
            <a:r>
              <a:rPr b="1" lang="en"/>
              <a:t>index.html</a:t>
            </a:r>
            <a:endParaRPr/>
          </a:p>
          <a:p>
            <a:pPr indent="-342900" lvl="0" marL="457200" rtl="0" algn="l">
              <a:spcBef>
                <a:spcPts val="0"/>
              </a:spcBef>
              <a:spcAft>
                <a:spcPts val="0"/>
              </a:spcAft>
              <a:buSzPts val="1800"/>
              <a:buChar char="●"/>
            </a:pPr>
            <a:r>
              <a:rPr lang="en"/>
              <a:t>VSCode has a plugin (“</a:t>
            </a:r>
            <a:r>
              <a:rPr lang="en" u="sng">
                <a:solidFill>
                  <a:schemeClr val="hlink"/>
                </a:solidFill>
                <a:hlinkClick r:id="rId3"/>
              </a:rPr>
              <a:t>Live Server</a:t>
            </a:r>
            <a:r>
              <a:rPr lang="en"/>
              <a:t>”) that creates a live version of your website that updates as you save!</a:t>
            </a:r>
            <a:endParaRPr/>
          </a:p>
          <a:p>
            <a:pPr indent="-342900" lvl="0" marL="457200" rtl="0" algn="l">
              <a:spcBef>
                <a:spcPts val="0"/>
              </a:spcBef>
              <a:spcAft>
                <a:spcPts val="0"/>
              </a:spcAft>
              <a:buSzPts val="1800"/>
              <a:buChar char="●"/>
            </a:pPr>
            <a:r>
              <a:rPr lang="en"/>
              <a:t>VSCode has a built-in plugin (</a:t>
            </a:r>
            <a:r>
              <a:rPr lang="en" u="sng">
                <a:solidFill>
                  <a:schemeClr val="hlink"/>
                </a:solidFill>
                <a:hlinkClick r:id="rId4"/>
              </a:rPr>
              <a:t>Emmet</a:t>
            </a:r>
            <a:r>
              <a:rPr lang="en"/>
              <a:t>) that lets you write HTML code very quickly</a:t>
            </a:r>
            <a:endParaRPr/>
          </a:p>
          <a:p>
            <a:pPr indent="-317500" lvl="1" marL="914400" rtl="0" algn="l">
              <a:spcBef>
                <a:spcPts val="0"/>
              </a:spcBef>
              <a:spcAft>
                <a:spcPts val="0"/>
              </a:spcAft>
              <a:buSzPts val="1400"/>
              <a:buChar char="○"/>
            </a:pPr>
            <a:r>
              <a:rPr lang="en"/>
              <a:t>Just type ! and ‘tab’ on a blank HTML document and let Emmet auto-complete a basic webpage for you</a:t>
            </a:r>
            <a:endParaRPr/>
          </a:p>
          <a:p>
            <a:pPr indent="-317500" lvl="1" marL="914400" rtl="0" algn="l">
              <a:spcBef>
                <a:spcPts val="0"/>
              </a:spcBef>
              <a:spcAft>
                <a:spcPts val="0"/>
              </a:spcAft>
              <a:buSzPts val="1400"/>
              <a:buChar char="○"/>
            </a:pPr>
            <a:r>
              <a:rPr lang="en"/>
              <a:t>There are a lot of other </a:t>
            </a:r>
            <a:r>
              <a:rPr lang="en"/>
              <a:t>Emmet features</a:t>
            </a:r>
            <a:r>
              <a:rPr lang="en"/>
              <a:t> that you should look into</a:t>
            </a:r>
            <a:endParaRPr/>
          </a:p>
          <a:p>
            <a:pPr indent="-342900" lvl="0" marL="457200" rtl="0" algn="l">
              <a:spcBef>
                <a:spcPts val="0"/>
              </a:spcBef>
              <a:spcAft>
                <a:spcPts val="0"/>
              </a:spcAft>
              <a:buSzPts val="1800"/>
              <a:buChar char="●"/>
            </a:pPr>
            <a:r>
              <a:rPr lang="en"/>
              <a:t>The </a:t>
            </a:r>
            <a:r>
              <a:rPr lang="en">
                <a:latin typeface="Courier"/>
                <a:ea typeface="Courier"/>
                <a:cs typeface="Courier"/>
                <a:sym typeface="Courier"/>
              </a:rPr>
              <a:t>&lt;head&gt;</a:t>
            </a:r>
            <a:r>
              <a:rPr lang="en"/>
              <a:t> tags are for metadata </a:t>
            </a:r>
            <a:r>
              <a:rPr lang="en"/>
              <a:t>(data about your webpage), </a:t>
            </a:r>
            <a:r>
              <a:rPr lang="en"/>
              <a:t>while the </a:t>
            </a:r>
            <a:r>
              <a:rPr lang="en">
                <a:latin typeface="Courier"/>
                <a:ea typeface="Courier"/>
                <a:cs typeface="Courier"/>
                <a:sym typeface="Courier"/>
              </a:rPr>
              <a:t>&lt;body&gt;</a:t>
            </a:r>
            <a:r>
              <a:rPr lang="en"/>
              <a:t> is where your content goes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Summary</a:t>
            </a:r>
            <a:endParaRPr/>
          </a:p>
        </p:txBody>
      </p:sp>
      <p:sp>
        <p:nvSpPr>
          <p:cNvPr id="220" name="Google Shape;22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a </a:t>
            </a:r>
            <a:r>
              <a:rPr lang="en" u="sng">
                <a:solidFill>
                  <a:schemeClr val="hlink"/>
                </a:solidFill>
                <a:hlinkClick r:id="rId3"/>
              </a:rPr>
              <a:t>lorem ipsum generator</a:t>
            </a:r>
            <a:r>
              <a:rPr lang="en"/>
              <a:t> to generate dummy paragraphs</a:t>
            </a:r>
            <a:endParaRPr/>
          </a:p>
          <a:p>
            <a:pPr indent="-342900" lvl="0" marL="457200" rtl="0" algn="l">
              <a:spcBef>
                <a:spcPts val="0"/>
              </a:spcBef>
              <a:spcAft>
                <a:spcPts val="0"/>
              </a:spcAft>
              <a:buSzPts val="1800"/>
              <a:buChar char="●"/>
            </a:pPr>
            <a:r>
              <a:rPr lang="en"/>
              <a:t>Some tags have properties like the ‘</a:t>
            </a:r>
            <a:r>
              <a:rPr lang="en">
                <a:latin typeface="Courier"/>
                <a:ea typeface="Courier"/>
                <a:cs typeface="Courier"/>
                <a:sym typeface="Courier"/>
              </a:rPr>
              <a:t>a</a:t>
            </a:r>
            <a:r>
              <a:rPr lang="en"/>
              <a:t>’ tag (hyperlink), which has an </a:t>
            </a:r>
            <a:r>
              <a:rPr lang="en">
                <a:latin typeface="Courier"/>
                <a:ea typeface="Courier"/>
                <a:cs typeface="Courier"/>
                <a:sym typeface="Courier"/>
              </a:rPr>
              <a:t>href</a:t>
            </a:r>
            <a:r>
              <a:rPr lang="en"/>
              <a:t> property that points to a URL</a:t>
            </a:r>
            <a:endParaRPr/>
          </a:p>
          <a:p>
            <a:pPr indent="-342900" lvl="0" marL="457200" rtl="0" algn="l">
              <a:spcBef>
                <a:spcPts val="0"/>
              </a:spcBef>
              <a:spcAft>
                <a:spcPts val="0"/>
              </a:spcAft>
              <a:buSzPts val="1800"/>
              <a:buChar char="●"/>
            </a:pPr>
            <a:r>
              <a:rPr lang="en"/>
              <a:t>Some tags have no special properties (e.g., div, section, span), but they are used by convention so there is consistency between developers</a:t>
            </a:r>
            <a:endParaRPr/>
          </a:p>
          <a:p>
            <a:pPr indent="-342900" lvl="0" marL="457200" rtl="0" algn="l">
              <a:spcBef>
                <a:spcPts val="0"/>
              </a:spcBef>
              <a:spcAft>
                <a:spcPts val="0"/>
              </a:spcAft>
              <a:buSzPts val="1800"/>
              <a:buChar char="●"/>
            </a:pPr>
            <a:r>
              <a:rPr lang="en"/>
              <a:t>Comments in HTML have the form </a:t>
            </a:r>
            <a:r>
              <a:rPr lang="en">
                <a:latin typeface="Courier"/>
                <a:ea typeface="Courier"/>
                <a:cs typeface="Courier"/>
                <a:sym typeface="Courier"/>
              </a:rPr>
              <a:t>&lt;!-- Comment --&gt;</a:t>
            </a:r>
            <a:endParaRPr/>
          </a:p>
          <a:p>
            <a:pPr indent="-317500" lvl="1" marL="914400" rtl="0" algn="l">
              <a:spcBef>
                <a:spcPts val="0"/>
              </a:spcBef>
              <a:spcAft>
                <a:spcPts val="0"/>
              </a:spcAft>
              <a:buSzPts val="1400"/>
              <a:buChar char="○"/>
            </a:pPr>
            <a:r>
              <a:rPr lang="en"/>
              <a:t>They are ignored by the computer and are just meant to help humans read and understand the code</a:t>
            </a:r>
            <a:endParaRPr/>
          </a:p>
          <a:p>
            <a:pPr indent="-342900" lvl="0" marL="457200" rtl="0" algn="l">
              <a:spcBef>
                <a:spcPts val="0"/>
              </a:spcBef>
              <a:spcAft>
                <a:spcPts val="0"/>
              </a:spcAft>
              <a:buSzPts val="1800"/>
              <a:buChar char="●"/>
            </a:pPr>
            <a:r>
              <a:rPr lang="en"/>
              <a:t>When </a:t>
            </a:r>
            <a:r>
              <a:rPr lang="en" u="sng">
                <a:solidFill>
                  <a:schemeClr val="hlink"/>
                </a:solidFill>
                <a:hlinkClick r:id="rId4"/>
              </a:rPr>
              <a:t>copying images from online</a:t>
            </a:r>
            <a:r>
              <a:rPr lang="en"/>
              <a:t>, do an image search on a search engine then right-click -&gt; “copy image address”</a:t>
            </a:r>
            <a:endParaRPr/>
          </a:p>
          <a:p>
            <a:pPr indent="-317500" lvl="1" marL="914400" rtl="0" algn="l">
              <a:spcBef>
                <a:spcPts val="0"/>
              </a:spcBef>
              <a:spcAft>
                <a:spcPts val="0"/>
              </a:spcAft>
              <a:buSzPts val="1400"/>
              <a:buChar char="○"/>
            </a:pPr>
            <a:r>
              <a:rPr lang="en"/>
              <a:t>If you get a URL, then you’re good</a:t>
            </a:r>
            <a:endParaRPr/>
          </a:p>
          <a:p>
            <a:pPr indent="-317500" lvl="1" marL="914400" rtl="0" algn="l">
              <a:spcBef>
                <a:spcPts val="0"/>
              </a:spcBef>
              <a:spcAft>
                <a:spcPts val="0"/>
              </a:spcAft>
              <a:buSzPts val="1400"/>
              <a:buChar char="○"/>
            </a:pPr>
            <a:r>
              <a:rPr lang="en"/>
              <a:t>If you get some nonsensical string of characters, try again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ctrTitle"/>
          </p:nvPr>
        </p:nvSpPr>
        <p:spPr>
          <a:xfrm>
            <a:off x="311700" y="166475"/>
            <a:ext cx="8520600" cy="99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Check out the repo!</a:t>
            </a:r>
            <a:endParaRPr/>
          </a:p>
        </p:txBody>
      </p:sp>
      <p:sp>
        <p:nvSpPr>
          <p:cNvPr id="96" name="Google Shape;96;p18"/>
          <p:cNvSpPr txBox="1"/>
          <p:nvPr>
            <p:ph idx="1" type="subTitle"/>
          </p:nvPr>
        </p:nvSpPr>
        <p:spPr>
          <a:xfrm>
            <a:off x="311700" y="1160975"/>
            <a:ext cx="8520600" cy="718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u="sng">
                <a:solidFill>
                  <a:srgbClr val="CFE2F3"/>
                </a:solidFill>
                <a:hlinkClick r:id="rId3">
                  <a:extLst>
                    <a:ext uri="{A12FA001-AC4F-418D-AE19-62706E023703}">
                      <ahyp:hlinkClr val="tx"/>
                    </a:ext>
                  </a:extLst>
                </a:hlinkClick>
              </a:rPr>
              <a:t>https://github.com/DabeerAzeez/intro-to-web-dev</a:t>
            </a:r>
            <a:endParaRPr>
              <a:solidFill>
                <a:srgbClr val="CFE2F3"/>
              </a:solidFill>
            </a:endParaRPr>
          </a:p>
        </p:txBody>
      </p:sp>
      <p:pic>
        <p:nvPicPr>
          <p:cNvPr id="97" name="Google Shape;97;p18"/>
          <p:cNvPicPr preferRelativeResize="0"/>
          <p:nvPr/>
        </p:nvPicPr>
        <p:blipFill>
          <a:blip r:embed="rId4">
            <a:alphaModFix/>
          </a:blip>
          <a:stretch>
            <a:fillRect/>
          </a:stretch>
        </p:blipFill>
        <p:spPr>
          <a:xfrm>
            <a:off x="1533525" y="1830475"/>
            <a:ext cx="6076934" cy="3008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35224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CSS</a:t>
            </a:r>
            <a:endParaRPr/>
          </a:p>
        </p:txBody>
      </p:sp>
      <p:sp>
        <p:nvSpPr>
          <p:cNvPr id="226" name="Google Shape;226;p36"/>
          <p:cNvSpPr txBox="1"/>
          <p:nvPr>
            <p:ph idx="1" type="subTitle"/>
          </p:nvPr>
        </p:nvSpPr>
        <p:spPr>
          <a:xfrm>
            <a:off x="311700" y="4205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Cascading Style Sheets provide the </a:t>
            </a:r>
            <a:r>
              <a:rPr i="1" lang="en"/>
              <a:t>styling</a:t>
            </a:r>
            <a:endParaRPr i="1"/>
          </a:p>
        </p:txBody>
      </p:sp>
      <p:sp>
        <p:nvSpPr>
          <p:cNvPr id="227" name="Google Shape;227;p36"/>
          <p:cNvSpPr txBox="1"/>
          <p:nvPr/>
        </p:nvSpPr>
        <p:spPr>
          <a:xfrm>
            <a:off x="5925125" y="4615125"/>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 Freepik</a:t>
            </a:r>
            <a:endParaRPr i="1" sz="1000" u="sng">
              <a:solidFill>
                <a:schemeClr val="hlink"/>
              </a:solidFill>
            </a:endParaRPr>
          </a:p>
        </p:txBody>
      </p:sp>
      <p:pic>
        <p:nvPicPr>
          <p:cNvPr id="228" name="Google Shape;228;p36"/>
          <p:cNvPicPr preferRelativeResize="0"/>
          <p:nvPr/>
        </p:nvPicPr>
        <p:blipFill>
          <a:blip r:embed="rId3">
            <a:alphaModFix/>
          </a:blip>
          <a:stretch>
            <a:fillRect/>
          </a:stretch>
        </p:blipFill>
        <p:spPr>
          <a:xfrm>
            <a:off x="3152163" y="538275"/>
            <a:ext cx="2839675" cy="2839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Syntax Overview</a:t>
            </a:r>
            <a:endParaRPr/>
          </a:p>
        </p:txBody>
      </p:sp>
      <p:pic>
        <p:nvPicPr>
          <p:cNvPr id="234" name="Google Shape;234;p37"/>
          <p:cNvPicPr preferRelativeResize="0"/>
          <p:nvPr/>
        </p:nvPicPr>
        <p:blipFill>
          <a:blip r:embed="rId3">
            <a:alphaModFix/>
          </a:blip>
          <a:stretch>
            <a:fillRect/>
          </a:stretch>
        </p:blipFill>
        <p:spPr>
          <a:xfrm>
            <a:off x="1889850" y="1644725"/>
            <a:ext cx="5419725" cy="1133475"/>
          </a:xfrm>
          <a:prstGeom prst="rect">
            <a:avLst/>
          </a:prstGeom>
          <a:noFill/>
          <a:ln>
            <a:noFill/>
          </a:ln>
        </p:spPr>
      </p:pic>
      <p:sp>
        <p:nvSpPr>
          <p:cNvPr id="235" name="Google Shape;235;p37"/>
          <p:cNvSpPr txBox="1"/>
          <p:nvPr/>
        </p:nvSpPr>
        <p:spPr>
          <a:xfrm>
            <a:off x="7665400" y="4804800"/>
            <a:ext cx="14787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a:t>
            </a:r>
            <a:r>
              <a:rPr i="1" lang="en" sz="1000">
                <a:solidFill>
                  <a:schemeClr val="dk1"/>
                </a:solidFill>
                <a:uFill>
                  <a:noFill/>
                </a:uFill>
                <a:hlinkClick r:id="rId4">
                  <a:extLst>
                    <a:ext uri="{A12FA001-AC4F-418D-AE19-62706E023703}">
                      <ahyp:hlinkClr val="tx"/>
                    </a:ext>
                  </a:extLst>
                </a:hlinkClick>
              </a:rPr>
              <a:t> </a:t>
            </a:r>
            <a:r>
              <a:rPr i="1" lang="en" sz="1000" u="sng">
                <a:solidFill>
                  <a:schemeClr val="hlink"/>
                </a:solidFill>
                <a:hlinkClick r:id="rId5"/>
              </a:rPr>
              <a:t>W3Schools</a:t>
            </a:r>
            <a:endParaRPr i="1" sz="1000" u="sng">
              <a:solidFill>
                <a:schemeClr val="hlink"/>
              </a:solidFill>
            </a:endParaRPr>
          </a:p>
        </p:txBody>
      </p:sp>
      <p:sp>
        <p:nvSpPr>
          <p:cNvPr id="236" name="Google Shape;236;p37"/>
          <p:cNvSpPr txBox="1"/>
          <p:nvPr>
            <p:ph idx="1" type="body"/>
          </p:nvPr>
        </p:nvSpPr>
        <p:spPr>
          <a:xfrm>
            <a:off x="567600" y="3070500"/>
            <a:ext cx="8008800" cy="142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Any tag within your HTML code </a:t>
            </a:r>
            <a:r>
              <a:rPr lang="en"/>
              <a:t>can be used as a selector</a:t>
            </a:r>
            <a:endParaRPr/>
          </a:p>
          <a:p>
            <a:pPr indent="-342900" lvl="0" marL="457200" rtl="0" algn="l">
              <a:spcBef>
                <a:spcPts val="0"/>
              </a:spcBef>
              <a:spcAft>
                <a:spcPts val="0"/>
              </a:spcAft>
              <a:buSzPts val="1800"/>
              <a:buChar char="●"/>
            </a:pPr>
            <a:r>
              <a:rPr lang="en"/>
              <a:t>There are a </a:t>
            </a:r>
            <a:r>
              <a:rPr lang="en" u="sng">
                <a:solidFill>
                  <a:schemeClr val="accent5"/>
                </a:solidFill>
                <a:hlinkClick r:id="rId6">
                  <a:extLst>
                    <a:ext uri="{A12FA001-AC4F-418D-AE19-62706E023703}">
                      <ahyp:hlinkClr val="tx"/>
                    </a:ext>
                  </a:extLst>
                </a:hlinkClick>
              </a:rPr>
              <a:t>lot</a:t>
            </a:r>
            <a:r>
              <a:rPr lang="en"/>
              <a:t> of properties you can change</a:t>
            </a:r>
            <a:endParaRPr/>
          </a:p>
        </p:txBody>
      </p:sp>
      <p:cxnSp>
        <p:nvCxnSpPr>
          <p:cNvPr id="237" name="Google Shape;237;p37"/>
          <p:cNvCxnSpPr/>
          <p:nvPr/>
        </p:nvCxnSpPr>
        <p:spPr>
          <a:xfrm flipH="1">
            <a:off x="2731225" y="1733875"/>
            <a:ext cx="568200" cy="10200"/>
          </a:xfrm>
          <a:prstGeom prst="straightConnector1">
            <a:avLst/>
          </a:prstGeom>
          <a:noFill/>
          <a:ln cap="flat" cmpd="sng" w="38100">
            <a:solidFill>
              <a:srgbClr val="FF0000"/>
            </a:solidFill>
            <a:prstDash val="solid"/>
            <a:round/>
            <a:headEnd len="med" w="med" type="none"/>
            <a:tailEnd len="med" w="med" type="triangle"/>
          </a:ln>
        </p:spPr>
      </p:cxnSp>
      <p:sp>
        <p:nvSpPr>
          <p:cNvPr id="238" name="Google Shape;238;p37"/>
          <p:cNvSpPr/>
          <p:nvPr/>
        </p:nvSpPr>
        <p:spPr>
          <a:xfrm>
            <a:off x="2302625" y="1245034"/>
            <a:ext cx="3528675" cy="369250"/>
          </a:xfrm>
          <a:custGeom>
            <a:rect b="b" l="l" r="r" t="t"/>
            <a:pathLst>
              <a:path extrusionOk="0" h="14770" w="141147">
                <a:moveTo>
                  <a:pt x="141147" y="14770"/>
                </a:moveTo>
                <a:cubicBezTo>
                  <a:pt x="126860" y="12311"/>
                  <a:pt x="78947" y="150"/>
                  <a:pt x="55422" y="17"/>
                </a:cubicBezTo>
                <a:cubicBezTo>
                  <a:pt x="31898" y="-116"/>
                  <a:pt x="9237" y="11646"/>
                  <a:pt x="0" y="13972"/>
                </a:cubicBezTo>
              </a:path>
            </a:pathLst>
          </a:custGeom>
          <a:noFill/>
          <a:ln cap="flat" cmpd="sng" w="38100">
            <a:solidFill>
              <a:srgbClr val="FF0000"/>
            </a:solidFill>
            <a:prstDash val="solid"/>
            <a:round/>
            <a:headEnd len="med" w="med" type="none"/>
            <a:tailEnd len="med" w="med" type="triangle"/>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ctrTitle"/>
          </p:nvPr>
        </p:nvSpPr>
        <p:spPr>
          <a:xfrm>
            <a:off x="311700" y="2074500"/>
            <a:ext cx="8520600" cy="99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Demo Time!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Summary</a:t>
            </a:r>
            <a:endParaRPr/>
          </a:p>
        </p:txBody>
      </p:sp>
      <p:sp>
        <p:nvSpPr>
          <p:cNvPr id="249" name="Google Shape;24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can add CSS into an HTML file using </a:t>
            </a:r>
            <a:r>
              <a:rPr lang="en">
                <a:latin typeface="Courier"/>
                <a:ea typeface="Courier"/>
                <a:cs typeface="Courier"/>
                <a:sym typeface="Courier"/>
              </a:rPr>
              <a:t>&lt;style&gt;</a:t>
            </a:r>
            <a:r>
              <a:rPr lang="en"/>
              <a:t> tags, but putting it into a separate file (using a </a:t>
            </a:r>
            <a:r>
              <a:rPr lang="en">
                <a:latin typeface="Courier"/>
                <a:ea typeface="Courier"/>
                <a:cs typeface="Courier"/>
                <a:sym typeface="Courier"/>
              </a:rPr>
              <a:t>&lt;link&gt;</a:t>
            </a:r>
            <a:r>
              <a:rPr lang="en"/>
              <a:t> tag) is better for organization, especially on larger projects</a:t>
            </a:r>
            <a:endParaRPr/>
          </a:p>
          <a:p>
            <a:pPr indent="-342900" lvl="0" marL="457200" rtl="0" algn="l">
              <a:spcBef>
                <a:spcPts val="0"/>
              </a:spcBef>
              <a:spcAft>
                <a:spcPts val="0"/>
              </a:spcAft>
              <a:buSzPts val="1800"/>
              <a:buChar char="●"/>
            </a:pPr>
            <a:r>
              <a:rPr lang="en"/>
              <a:t>On top of using tags as selectors, we can also make </a:t>
            </a:r>
            <a:r>
              <a:rPr b="1" lang="en"/>
              <a:t>custom CSS classes and ids</a:t>
            </a:r>
            <a:endParaRPr b="1"/>
          </a:p>
          <a:p>
            <a:pPr indent="-342900" lvl="0" marL="457200" rtl="0" algn="l">
              <a:spcBef>
                <a:spcPts val="0"/>
              </a:spcBef>
              <a:spcAft>
                <a:spcPts val="0"/>
              </a:spcAft>
              <a:buSzPts val="1800"/>
              <a:buChar char="●"/>
            </a:pPr>
            <a:r>
              <a:rPr lang="en"/>
              <a:t>CSS helps to change both </a:t>
            </a:r>
            <a:r>
              <a:rPr i="1" lang="en"/>
              <a:t>looks </a:t>
            </a:r>
            <a:r>
              <a:rPr lang="en"/>
              <a:t>(e.g., color, size, font, borders) and </a:t>
            </a:r>
            <a:r>
              <a:rPr i="1" lang="en"/>
              <a:t>positioning</a:t>
            </a:r>
            <a:r>
              <a:rPr lang="en"/>
              <a:t> (e.g., spacing, aligning, centering, etc.)</a:t>
            </a:r>
            <a:endParaRPr/>
          </a:p>
          <a:p>
            <a:pPr indent="-342900" lvl="0" marL="457200" rtl="0" algn="l">
              <a:spcBef>
                <a:spcPts val="0"/>
              </a:spcBef>
              <a:spcAft>
                <a:spcPts val="0"/>
              </a:spcAft>
              <a:buSzPts val="1800"/>
              <a:buChar char="●"/>
            </a:pPr>
            <a:r>
              <a:rPr lang="en"/>
              <a:t>Using a library like Bootstrap helps you to easily add style without coding the styling yourself!</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Classes vs. IDs</a:t>
            </a:r>
            <a:endParaRPr/>
          </a:p>
        </p:txBody>
      </p:sp>
      <p:sp>
        <p:nvSpPr>
          <p:cNvPr id="255" name="Google Shape;255;p40"/>
          <p:cNvSpPr txBox="1"/>
          <p:nvPr>
            <p:ph idx="1" type="body"/>
          </p:nvPr>
        </p:nvSpPr>
        <p:spPr>
          <a:xfrm>
            <a:off x="311700" y="1152475"/>
            <a:ext cx="387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CSS classes</a:t>
            </a:r>
            <a:r>
              <a:rPr lang="en"/>
              <a:t> are common nicknames you can associate with </a:t>
            </a:r>
            <a:r>
              <a:rPr i="1" lang="en"/>
              <a:t>multiple </a:t>
            </a:r>
            <a:r>
              <a:rPr lang="en"/>
              <a:t>elements on an HTML page</a:t>
            </a:r>
            <a:endParaRPr/>
          </a:p>
        </p:txBody>
      </p:sp>
      <p:sp>
        <p:nvSpPr>
          <p:cNvPr id="256" name="Google Shape;256;p40"/>
          <p:cNvSpPr txBox="1"/>
          <p:nvPr>
            <p:ph idx="2" type="body"/>
          </p:nvPr>
        </p:nvSpPr>
        <p:spPr>
          <a:xfrm>
            <a:off x="4794425" y="1152475"/>
            <a:ext cx="387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CSS ids</a:t>
            </a:r>
            <a:r>
              <a:rPr lang="en"/>
              <a:t> are specific nicknames that you can associate with </a:t>
            </a:r>
            <a:r>
              <a:rPr i="1" lang="en"/>
              <a:t>one </a:t>
            </a:r>
            <a:r>
              <a:rPr lang="en"/>
              <a:t>element on an HTML page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257" name="Google Shape;257;p40"/>
          <p:cNvPicPr preferRelativeResize="0"/>
          <p:nvPr/>
        </p:nvPicPr>
        <p:blipFill>
          <a:blip r:embed="rId3">
            <a:alphaModFix/>
          </a:blip>
          <a:stretch>
            <a:fillRect/>
          </a:stretch>
        </p:blipFill>
        <p:spPr>
          <a:xfrm>
            <a:off x="311696" y="2526194"/>
            <a:ext cx="3572625" cy="2260752"/>
          </a:xfrm>
          <a:prstGeom prst="rect">
            <a:avLst/>
          </a:prstGeom>
          <a:noFill/>
          <a:ln>
            <a:noFill/>
          </a:ln>
        </p:spPr>
      </p:pic>
      <p:pic>
        <p:nvPicPr>
          <p:cNvPr id="258" name="Google Shape;258;p40"/>
          <p:cNvPicPr preferRelativeResize="0"/>
          <p:nvPr/>
        </p:nvPicPr>
        <p:blipFill>
          <a:blip r:embed="rId4">
            <a:alphaModFix/>
          </a:blip>
          <a:stretch>
            <a:fillRect/>
          </a:stretch>
        </p:blipFill>
        <p:spPr>
          <a:xfrm>
            <a:off x="5187275" y="2574184"/>
            <a:ext cx="3302350" cy="2048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ctrTitle"/>
          </p:nvPr>
        </p:nvSpPr>
        <p:spPr>
          <a:xfrm>
            <a:off x="311700" y="1510650"/>
            <a:ext cx="8520600" cy="99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Advice: Don’t Memorize</a:t>
            </a:r>
            <a:endParaRPr/>
          </a:p>
        </p:txBody>
      </p:sp>
      <p:sp>
        <p:nvSpPr>
          <p:cNvPr id="264" name="Google Shape;264;p41"/>
          <p:cNvSpPr txBox="1"/>
          <p:nvPr>
            <p:ph idx="1" type="subTitle"/>
          </p:nvPr>
        </p:nvSpPr>
        <p:spPr>
          <a:xfrm>
            <a:off x="311700" y="2505150"/>
            <a:ext cx="8520600" cy="1544100"/>
          </a:xfrm>
          <a:prstGeom prst="rect">
            <a:avLst/>
          </a:prstGeom>
        </p:spPr>
        <p:txBody>
          <a:bodyPr anchorCtr="0" anchor="t" bIns="91425" lIns="91425" spcFirstLastPara="1" rIns="91425" wrap="square" tIns="91425">
            <a:normAutofit/>
          </a:bodyPr>
          <a:lstStyle/>
          <a:p>
            <a:pPr indent="-342900" lvl="0" marL="457200" rtl="0" algn="ctr">
              <a:spcBef>
                <a:spcPts val="0"/>
              </a:spcBef>
              <a:spcAft>
                <a:spcPts val="0"/>
              </a:spcAft>
              <a:buSzPts val="1800"/>
              <a:buNone/>
            </a:pPr>
            <a:r>
              <a:rPr b="1" lang="en"/>
              <a:t>Don’t memorize</a:t>
            </a:r>
            <a:r>
              <a:rPr lang="en"/>
              <a:t> all the HTML tags or CSS properties or Bootstrap classes. After learning some of the basics, research use cases and tutorials to see what’s common between them—you’ll get a feel for which tags and selectors are important to remember.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11700" y="35224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JS</a:t>
            </a:r>
            <a:endParaRPr/>
          </a:p>
        </p:txBody>
      </p:sp>
      <p:sp>
        <p:nvSpPr>
          <p:cNvPr id="270" name="Google Shape;270;p42"/>
          <p:cNvSpPr txBox="1"/>
          <p:nvPr>
            <p:ph idx="1" type="subTitle"/>
          </p:nvPr>
        </p:nvSpPr>
        <p:spPr>
          <a:xfrm>
            <a:off x="311700" y="4205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Javascript provides the </a:t>
            </a:r>
            <a:r>
              <a:rPr i="1" lang="en"/>
              <a:t>functionality</a:t>
            </a:r>
            <a:endParaRPr i="1"/>
          </a:p>
        </p:txBody>
      </p:sp>
      <p:sp>
        <p:nvSpPr>
          <p:cNvPr id="271" name="Google Shape;271;p42"/>
          <p:cNvSpPr txBox="1"/>
          <p:nvPr/>
        </p:nvSpPr>
        <p:spPr>
          <a:xfrm>
            <a:off x="5925125" y="4615125"/>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 Freepik</a:t>
            </a:r>
            <a:endParaRPr i="1" sz="1000" u="sng">
              <a:solidFill>
                <a:schemeClr val="hlink"/>
              </a:solidFill>
            </a:endParaRPr>
          </a:p>
        </p:txBody>
      </p:sp>
      <p:pic>
        <p:nvPicPr>
          <p:cNvPr id="272" name="Google Shape;272;p42"/>
          <p:cNvPicPr preferRelativeResize="0"/>
          <p:nvPr/>
        </p:nvPicPr>
        <p:blipFill>
          <a:blip r:embed="rId3">
            <a:alphaModFix/>
          </a:blip>
          <a:stretch>
            <a:fillRect/>
          </a:stretch>
        </p:blipFill>
        <p:spPr>
          <a:xfrm>
            <a:off x="3157325" y="474225"/>
            <a:ext cx="2829350" cy="2829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Syntax Overview</a:t>
            </a:r>
            <a:endParaRPr/>
          </a:p>
        </p:txBody>
      </p:sp>
      <p:sp>
        <p:nvSpPr>
          <p:cNvPr id="278" name="Google Shape;278;p43"/>
          <p:cNvSpPr txBox="1"/>
          <p:nvPr>
            <p:ph idx="1" type="body"/>
          </p:nvPr>
        </p:nvSpPr>
        <p:spPr>
          <a:xfrm>
            <a:off x="311700" y="13129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complex than HTML / CSS, especially if you have no programming experience</a:t>
            </a:r>
            <a:endParaRPr/>
          </a:p>
          <a:p>
            <a:pPr indent="-342900" lvl="0" marL="457200" rtl="0" algn="l">
              <a:spcBef>
                <a:spcPts val="0"/>
              </a:spcBef>
              <a:spcAft>
                <a:spcPts val="0"/>
              </a:spcAft>
              <a:buSzPts val="1800"/>
              <a:buChar char="●"/>
            </a:pPr>
            <a:r>
              <a:rPr lang="en"/>
              <a:t>There are a lot of concepts in common with other languages like Python</a:t>
            </a:r>
            <a:endParaRPr/>
          </a:p>
          <a:p>
            <a:pPr indent="-317500" lvl="1" marL="914400" rtl="0" algn="l">
              <a:spcBef>
                <a:spcPts val="0"/>
              </a:spcBef>
              <a:spcAft>
                <a:spcPts val="0"/>
              </a:spcAft>
              <a:buSzPts val="1400"/>
              <a:buChar char="○"/>
            </a:pPr>
            <a:r>
              <a:rPr lang="en"/>
              <a:t>Variables, functions, conditional statements, loops, data types, etc.</a:t>
            </a:r>
            <a:endParaRPr/>
          </a:p>
        </p:txBody>
      </p:sp>
      <p:pic>
        <p:nvPicPr>
          <p:cNvPr id="279" name="Google Shape;279;p43"/>
          <p:cNvPicPr preferRelativeResize="0"/>
          <p:nvPr/>
        </p:nvPicPr>
        <p:blipFill>
          <a:blip r:embed="rId3">
            <a:alphaModFix/>
          </a:blip>
          <a:stretch>
            <a:fillRect/>
          </a:stretch>
        </p:blipFill>
        <p:spPr>
          <a:xfrm>
            <a:off x="638175" y="2527125"/>
            <a:ext cx="7867650" cy="1752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ctrTitle"/>
          </p:nvPr>
        </p:nvSpPr>
        <p:spPr>
          <a:xfrm>
            <a:off x="311700" y="2074500"/>
            <a:ext cx="8520600" cy="99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Demo Time!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Summary</a:t>
            </a:r>
            <a:endParaRPr/>
          </a:p>
        </p:txBody>
      </p:sp>
      <p:sp>
        <p:nvSpPr>
          <p:cNvPr id="290" name="Google Shape;29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Similar to CSS, you can connect an external Javascript file into your code instead of writing the code inside your HTML</a:t>
            </a:r>
            <a:endParaRPr/>
          </a:p>
          <a:p>
            <a:pPr indent="-342900" lvl="0" marL="457200" rtl="0" algn="l">
              <a:spcBef>
                <a:spcPts val="0"/>
              </a:spcBef>
              <a:spcAft>
                <a:spcPts val="0"/>
              </a:spcAft>
              <a:buSzPts val="1800"/>
              <a:buChar char="●"/>
            </a:pPr>
            <a:r>
              <a:rPr lang="en"/>
              <a:t>Javascript </a:t>
            </a:r>
            <a:r>
              <a:rPr b="1" lang="en"/>
              <a:t>functions </a:t>
            </a:r>
            <a:r>
              <a:rPr lang="en"/>
              <a:t>are repeatable pieces of code that can </a:t>
            </a:r>
            <a:r>
              <a:rPr i="1" lang="en"/>
              <a:t>do </a:t>
            </a:r>
            <a:r>
              <a:rPr lang="en"/>
              <a:t>something</a:t>
            </a:r>
            <a:endParaRPr/>
          </a:p>
          <a:p>
            <a:pPr indent="-342900" lvl="0" marL="457200" rtl="0" algn="l">
              <a:spcBef>
                <a:spcPts val="0"/>
              </a:spcBef>
              <a:spcAft>
                <a:spcPts val="0"/>
              </a:spcAft>
              <a:buSzPts val="1800"/>
              <a:buChar char="●"/>
            </a:pPr>
            <a:r>
              <a:rPr lang="en"/>
              <a:t>You can connect Javascript functions to certain elements in your HTML code (like buttons or input fields)</a:t>
            </a:r>
            <a:endParaRPr/>
          </a:p>
          <a:p>
            <a:pPr indent="-342900" lvl="0" marL="457200" rtl="0" algn="l">
              <a:spcBef>
                <a:spcPts val="0"/>
              </a:spcBef>
              <a:spcAft>
                <a:spcPts val="0"/>
              </a:spcAft>
              <a:buSzPts val="1800"/>
              <a:buChar char="●"/>
            </a:pPr>
            <a:r>
              <a:rPr lang="en"/>
              <a:t>Within Javascript, you can modify your HTML elements</a:t>
            </a:r>
            <a:endParaRPr/>
          </a:p>
          <a:p>
            <a:pPr indent="-317500" lvl="1" marL="914400" rtl="0" algn="l">
              <a:spcBef>
                <a:spcPts val="0"/>
              </a:spcBef>
              <a:spcAft>
                <a:spcPts val="0"/>
              </a:spcAft>
              <a:buSzPts val="1400"/>
              <a:buChar char="○"/>
            </a:pPr>
            <a:r>
              <a:rPr lang="en"/>
              <a:t>For beginners, this is usually done by directly modifying </a:t>
            </a:r>
            <a:r>
              <a:rPr lang="en">
                <a:latin typeface="Courier"/>
                <a:ea typeface="Courier"/>
                <a:cs typeface="Courier"/>
                <a:sym typeface="Courier"/>
              </a:rPr>
              <a:t>document.getElementbyId(“id-name”).someProperty</a:t>
            </a:r>
            <a:endParaRPr>
              <a:latin typeface="Courier"/>
              <a:ea typeface="Courier"/>
              <a:cs typeface="Courier"/>
              <a:sym typeface="Couri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ctrTitle"/>
          </p:nvPr>
        </p:nvSpPr>
        <p:spPr>
          <a:xfrm>
            <a:off x="311700" y="166475"/>
            <a:ext cx="8520600" cy="99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Sit back and just watch!</a:t>
            </a:r>
            <a:endParaRPr/>
          </a:p>
        </p:txBody>
      </p:sp>
      <p:sp>
        <p:nvSpPr>
          <p:cNvPr id="103" name="Google Shape;103;p19"/>
          <p:cNvSpPr txBox="1"/>
          <p:nvPr>
            <p:ph idx="1" type="subTitle"/>
          </p:nvPr>
        </p:nvSpPr>
        <p:spPr>
          <a:xfrm>
            <a:off x="1069050" y="1321075"/>
            <a:ext cx="7005900" cy="1173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800"/>
              <a:t>All the content (recording, </a:t>
            </a:r>
            <a:r>
              <a:rPr lang="en" sz="2800"/>
              <a:t>slides</a:t>
            </a:r>
            <a:r>
              <a:rPr lang="en" sz="2800"/>
              <a:t>, and more) </a:t>
            </a:r>
            <a:r>
              <a:rPr lang="en" sz="2800"/>
              <a:t>will be </a:t>
            </a:r>
            <a:r>
              <a:rPr b="1" lang="en" sz="2800"/>
              <a:t>shared.</a:t>
            </a:r>
            <a:endParaRPr sz="2800"/>
          </a:p>
        </p:txBody>
      </p:sp>
      <p:pic>
        <p:nvPicPr>
          <p:cNvPr id="104" name="Google Shape;104;p19"/>
          <p:cNvPicPr preferRelativeResize="0"/>
          <p:nvPr/>
        </p:nvPicPr>
        <p:blipFill>
          <a:blip r:embed="rId3">
            <a:alphaModFix/>
          </a:blip>
          <a:stretch>
            <a:fillRect/>
          </a:stretch>
        </p:blipFill>
        <p:spPr>
          <a:xfrm>
            <a:off x="2650913" y="2727725"/>
            <a:ext cx="3842177" cy="2161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311700" y="35224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Beyond the Basics</a:t>
            </a:r>
            <a:endParaRPr/>
          </a:p>
        </p:txBody>
      </p:sp>
      <p:sp>
        <p:nvSpPr>
          <p:cNvPr id="296" name="Google Shape;296;p46"/>
          <p:cNvSpPr txBox="1"/>
          <p:nvPr>
            <p:ph idx="1" type="subTitle"/>
          </p:nvPr>
        </p:nvSpPr>
        <p:spPr>
          <a:xfrm>
            <a:off x="311700" y="4205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The way it’s actually done</a:t>
            </a:r>
            <a:endParaRPr/>
          </a:p>
          <a:p>
            <a:pPr indent="0" lvl="0" marL="0" rtl="0" algn="l">
              <a:spcBef>
                <a:spcPts val="0"/>
              </a:spcBef>
              <a:spcAft>
                <a:spcPts val="0"/>
              </a:spcAft>
              <a:buNone/>
            </a:pPr>
            <a:r>
              <a:t/>
            </a:r>
            <a:endParaRPr/>
          </a:p>
        </p:txBody>
      </p:sp>
      <p:pic>
        <p:nvPicPr>
          <p:cNvPr id="297" name="Google Shape;297;p46"/>
          <p:cNvPicPr preferRelativeResize="0"/>
          <p:nvPr/>
        </p:nvPicPr>
        <p:blipFill>
          <a:blip r:embed="rId3">
            <a:alphaModFix/>
          </a:blip>
          <a:stretch>
            <a:fillRect/>
          </a:stretch>
        </p:blipFill>
        <p:spPr>
          <a:xfrm>
            <a:off x="3062475" y="503400"/>
            <a:ext cx="3019050" cy="3019050"/>
          </a:xfrm>
          <a:prstGeom prst="rect">
            <a:avLst/>
          </a:prstGeom>
          <a:noFill/>
          <a:ln>
            <a:noFill/>
          </a:ln>
        </p:spPr>
      </p:pic>
      <p:sp>
        <p:nvSpPr>
          <p:cNvPr id="298" name="Google Shape;298;p46"/>
          <p:cNvSpPr txBox="1"/>
          <p:nvPr/>
        </p:nvSpPr>
        <p:spPr>
          <a:xfrm>
            <a:off x="5925125" y="4615125"/>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 Freepik</a:t>
            </a:r>
            <a:endParaRPr i="1" sz="1000" u="sng">
              <a:solidFill>
                <a:schemeClr val="hlink"/>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 your CSS: Libraries</a:t>
            </a:r>
            <a:endParaRPr/>
          </a:p>
        </p:txBody>
      </p:sp>
      <p:sp>
        <p:nvSpPr>
          <p:cNvPr id="304" name="Google Shape;30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are also some useful libraries (e.g., </a:t>
            </a:r>
            <a:r>
              <a:rPr b="1" lang="en">
                <a:solidFill>
                  <a:srgbClr val="7030A0"/>
                </a:solidFill>
              </a:rPr>
              <a:t>Bootstrap</a:t>
            </a:r>
            <a:r>
              <a:rPr lang="en"/>
              <a:t>, </a:t>
            </a:r>
            <a:r>
              <a:rPr b="1" lang="en">
                <a:solidFill>
                  <a:srgbClr val="ED6F75"/>
                </a:solidFill>
              </a:rPr>
              <a:t>Materialize CSS</a:t>
            </a:r>
            <a:r>
              <a:rPr lang="en"/>
              <a:t>) you can import into your project which provide functionality, interactive components, templates, and themes to your website</a:t>
            </a:r>
            <a:endParaRPr/>
          </a:p>
        </p:txBody>
      </p:sp>
      <p:sp>
        <p:nvSpPr>
          <p:cNvPr id="305" name="Google Shape;305;p47"/>
          <p:cNvSpPr txBox="1"/>
          <p:nvPr/>
        </p:nvSpPr>
        <p:spPr>
          <a:xfrm>
            <a:off x="5756350" y="4804800"/>
            <a:ext cx="3387600" cy="515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Images: Wikimedia Commons (left),</a:t>
            </a:r>
            <a:r>
              <a:rPr i="1" lang="en" sz="1000">
                <a:solidFill>
                  <a:schemeClr val="dk1"/>
                </a:solidFill>
                <a:uFill>
                  <a:noFill/>
                </a:uFill>
                <a:hlinkClick r:id="rId3">
                  <a:extLst>
                    <a:ext uri="{A12FA001-AC4F-418D-AE19-62706E023703}">
                      <ahyp:hlinkClr val="tx"/>
                    </a:ext>
                  </a:extLst>
                </a:hlinkClick>
              </a:rPr>
              <a:t> </a:t>
            </a:r>
            <a:r>
              <a:rPr i="1" lang="en" sz="1000" u="sng">
                <a:solidFill>
                  <a:schemeClr val="hlink"/>
                </a:solidFill>
                <a:hlinkClick r:id="rId4"/>
              </a:rPr>
              <a:t>Colin Stodd</a:t>
            </a:r>
            <a:r>
              <a:rPr i="1" lang="en" sz="1000">
                <a:solidFill>
                  <a:schemeClr val="dk1"/>
                </a:solidFill>
              </a:rPr>
              <a:t> (right)</a:t>
            </a:r>
            <a:endParaRPr i="1" sz="1000">
              <a:solidFill>
                <a:schemeClr val="dk1"/>
              </a:solidFill>
            </a:endParaRPr>
          </a:p>
          <a:p>
            <a:pPr indent="0" lvl="0" marL="0" rtl="0" algn="r">
              <a:lnSpc>
                <a:spcPct val="115000"/>
              </a:lnSpc>
              <a:spcBef>
                <a:spcPts val="0"/>
              </a:spcBef>
              <a:spcAft>
                <a:spcPts val="0"/>
              </a:spcAft>
              <a:buNone/>
            </a:pPr>
            <a:r>
              <a:t/>
            </a:r>
            <a:endParaRPr i="1" sz="1000">
              <a:solidFill>
                <a:schemeClr val="dk1"/>
              </a:solidFill>
            </a:endParaRPr>
          </a:p>
        </p:txBody>
      </p:sp>
      <p:pic>
        <p:nvPicPr>
          <p:cNvPr id="306" name="Google Shape;306;p47"/>
          <p:cNvPicPr preferRelativeResize="0"/>
          <p:nvPr/>
        </p:nvPicPr>
        <p:blipFill>
          <a:blip r:embed="rId5">
            <a:alphaModFix/>
          </a:blip>
          <a:stretch>
            <a:fillRect/>
          </a:stretch>
        </p:blipFill>
        <p:spPr>
          <a:xfrm>
            <a:off x="1367175" y="2341544"/>
            <a:ext cx="3044274" cy="2322175"/>
          </a:xfrm>
          <a:prstGeom prst="rect">
            <a:avLst/>
          </a:prstGeom>
          <a:noFill/>
          <a:ln>
            <a:noFill/>
          </a:ln>
        </p:spPr>
      </p:pic>
      <p:pic>
        <p:nvPicPr>
          <p:cNvPr id="307" name="Google Shape;307;p47"/>
          <p:cNvPicPr preferRelativeResize="0"/>
          <p:nvPr/>
        </p:nvPicPr>
        <p:blipFill>
          <a:blip r:embed="rId6">
            <a:alphaModFix/>
          </a:blip>
          <a:stretch>
            <a:fillRect/>
          </a:stretch>
        </p:blipFill>
        <p:spPr>
          <a:xfrm>
            <a:off x="4919750" y="2143488"/>
            <a:ext cx="3000000" cy="300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Improve your JS (and more!): </a:t>
            </a:r>
            <a:r>
              <a:rPr lang="en"/>
              <a:t>Frameworks</a:t>
            </a:r>
            <a:endParaRPr/>
          </a:p>
          <a:p>
            <a:pPr indent="0" lvl="0" marL="0" rtl="0" algn="l">
              <a:spcBef>
                <a:spcPts val="0"/>
              </a:spcBef>
              <a:spcAft>
                <a:spcPts val="0"/>
              </a:spcAft>
              <a:buNone/>
            </a:pPr>
            <a:r>
              <a:t/>
            </a:r>
            <a:endParaRPr/>
          </a:p>
        </p:txBody>
      </p:sp>
      <p:sp>
        <p:nvSpPr>
          <p:cNvPr id="313" name="Google Shape;313;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Usually HTML/CSS/JS are bundled together into a framework like </a:t>
            </a:r>
            <a:r>
              <a:rPr b="1" lang="en">
                <a:solidFill>
                  <a:srgbClr val="00B0F0"/>
                </a:solidFill>
              </a:rPr>
              <a:t>React </a:t>
            </a:r>
            <a:r>
              <a:rPr lang="en"/>
              <a:t>or </a:t>
            </a:r>
            <a:r>
              <a:rPr b="1" lang="en">
                <a:solidFill>
                  <a:srgbClr val="CC0000"/>
                </a:solidFill>
              </a:rPr>
              <a:t>Angular</a:t>
            </a:r>
            <a:endParaRPr b="1">
              <a:solidFill>
                <a:srgbClr val="CC0000"/>
              </a:solidFill>
            </a:endParaRPr>
          </a:p>
          <a:p>
            <a:pPr indent="-342900" lvl="0" marL="457200" rtl="0" algn="l">
              <a:spcBef>
                <a:spcPts val="0"/>
              </a:spcBef>
              <a:spcAft>
                <a:spcPts val="0"/>
              </a:spcAft>
              <a:buSzPts val="1800"/>
              <a:buChar char="●"/>
            </a:pPr>
            <a:r>
              <a:rPr lang="en"/>
              <a:t>Frameworks increase the complexity but also the functionality, and they reduce the amount of tedious code </a:t>
            </a:r>
            <a:r>
              <a:rPr i="1" lang="en"/>
              <a:t>you </a:t>
            </a:r>
            <a:r>
              <a:rPr lang="en"/>
              <a:t>need to write by hand</a:t>
            </a:r>
            <a:endParaRPr/>
          </a:p>
        </p:txBody>
      </p:sp>
      <p:sp>
        <p:nvSpPr>
          <p:cNvPr id="314" name="Google Shape;314;p48"/>
          <p:cNvSpPr txBox="1"/>
          <p:nvPr/>
        </p:nvSpPr>
        <p:spPr>
          <a:xfrm>
            <a:off x="61440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Images: Wikimedia Commons</a:t>
            </a:r>
            <a:endParaRPr i="1" sz="1000">
              <a:solidFill>
                <a:schemeClr val="dk1"/>
              </a:solidFill>
            </a:endParaRPr>
          </a:p>
        </p:txBody>
      </p:sp>
      <p:pic>
        <p:nvPicPr>
          <p:cNvPr descr="File:React-icon.svg" id="315" name="Google Shape;315;p48"/>
          <p:cNvPicPr preferRelativeResize="0"/>
          <p:nvPr/>
        </p:nvPicPr>
        <p:blipFill>
          <a:blip r:embed="rId3">
            <a:alphaModFix/>
          </a:blip>
          <a:stretch>
            <a:fillRect/>
          </a:stretch>
        </p:blipFill>
        <p:spPr>
          <a:xfrm>
            <a:off x="1444575" y="2250825"/>
            <a:ext cx="3065725" cy="2167575"/>
          </a:xfrm>
          <a:prstGeom prst="rect">
            <a:avLst/>
          </a:prstGeom>
          <a:noFill/>
          <a:ln>
            <a:noFill/>
          </a:ln>
        </p:spPr>
      </p:pic>
      <p:pic>
        <p:nvPicPr>
          <p:cNvPr id="316" name="Google Shape;316;p48"/>
          <p:cNvPicPr preferRelativeResize="0"/>
          <p:nvPr/>
        </p:nvPicPr>
        <p:blipFill>
          <a:blip r:embed="rId4">
            <a:alphaModFix/>
          </a:blip>
          <a:stretch>
            <a:fillRect/>
          </a:stretch>
        </p:blipFill>
        <p:spPr>
          <a:xfrm>
            <a:off x="5146226" y="2357075"/>
            <a:ext cx="2127824" cy="20613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 your JS (and more!): Frameworks</a:t>
            </a:r>
            <a:endParaRPr/>
          </a:p>
        </p:txBody>
      </p:sp>
      <p:sp>
        <p:nvSpPr>
          <p:cNvPr id="322" name="Google Shape;322;p49"/>
          <p:cNvSpPr txBox="1"/>
          <p:nvPr>
            <p:ph idx="1" type="body"/>
          </p:nvPr>
        </p:nvSpPr>
        <p:spPr>
          <a:xfrm>
            <a:off x="311700" y="1152475"/>
            <a:ext cx="3992700" cy="380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But get your basics down first: frameworks get complicated quick!</a:t>
            </a:r>
            <a:endParaRPr/>
          </a:p>
          <a:p>
            <a:pPr indent="-342900" lvl="0" marL="457200" rtl="0" algn="l">
              <a:spcBef>
                <a:spcPts val="0"/>
              </a:spcBef>
              <a:spcAft>
                <a:spcPts val="0"/>
              </a:spcAft>
              <a:buSzPts val="1800"/>
              <a:buChar char="●"/>
            </a:pPr>
            <a:r>
              <a:rPr lang="en"/>
              <a:t>You may also benefit from some base knowledge of classes and </a:t>
            </a:r>
            <a:r>
              <a:rPr b="1" lang="en"/>
              <a:t>Object-Oriented Programming (OOP)</a:t>
            </a:r>
            <a:endParaRPr/>
          </a:p>
          <a:p>
            <a:pPr indent="-317500" lvl="1" marL="914400" rtl="0" algn="l">
              <a:spcBef>
                <a:spcPts val="0"/>
              </a:spcBef>
              <a:spcAft>
                <a:spcPts val="0"/>
              </a:spcAft>
              <a:buSzPts val="1400"/>
              <a:buChar char="○"/>
            </a:pPr>
            <a:r>
              <a:rPr lang="en"/>
              <a:t>You should learn OOP concepts in another OOP-based language like Java, C++ instead of Javascript</a:t>
            </a:r>
            <a:endParaRPr/>
          </a:p>
        </p:txBody>
      </p:sp>
      <p:sp>
        <p:nvSpPr>
          <p:cNvPr id="323" name="Google Shape;323;p49"/>
          <p:cNvSpPr txBox="1"/>
          <p:nvPr/>
        </p:nvSpPr>
        <p:spPr>
          <a:xfrm>
            <a:off x="61440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Image:</a:t>
            </a:r>
            <a:r>
              <a:rPr i="1" lang="en" sz="1000">
                <a:solidFill>
                  <a:schemeClr val="dk1"/>
                </a:solidFill>
                <a:uFill>
                  <a:noFill/>
                </a:uFill>
                <a:hlinkClick r:id="rId3">
                  <a:extLst>
                    <a:ext uri="{A12FA001-AC4F-418D-AE19-62706E023703}">
                      <ahyp:hlinkClr val="tx"/>
                    </a:ext>
                  </a:extLst>
                </a:hlinkClick>
              </a:rPr>
              <a:t> </a:t>
            </a:r>
            <a:r>
              <a:rPr i="1" lang="en" sz="1000" u="sng">
                <a:solidFill>
                  <a:schemeClr val="hlink"/>
                </a:solidFill>
                <a:hlinkClick r:id="rId4"/>
              </a:rPr>
              <a:t>ngDevelop</a:t>
            </a:r>
            <a:endParaRPr i="1" sz="1000" u="sng">
              <a:solidFill>
                <a:schemeClr val="hlink"/>
              </a:solidFill>
            </a:endParaRPr>
          </a:p>
        </p:txBody>
      </p:sp>
      <p:pic>
        <p:nvPicPr>
          <p:cNvPr id="324" name="Google Shape;324;p49"/>
          <p:cNvPicPr preferRelativeResize="0"/>
          <p:nvPr/>
        </p:nvPicPr>
        <p:blipFill>
          <a:blip r:embed="rId5">
            <a:alphaModFix/>
          </a:blip>
          <a:stretch>
            <a:fillRect/>
          </a:stretch>
        </p:blipFill>
        <p:spPr>
          <a:xfrm>
            <a:off x="4572000" y="1516675"/>
            <a:ext cx="4170450" cy="22847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Hosting your Website</a:t>
            </a:r>
            <a:endParaRPr/>
          </a:p>
        </p:txBody>
      </p:sp>
      <p:sp>
        <p:nvSpPr>
          <p:cNvPr id="330" name="Google Shape;330;p50"/>
          <p:cNvSpPr txBox="1"/>
          <p:nvPr>
            <p:ph idx="1" type="body"/>
          </p:nvPr>
        </p:nvSpPr>
        <p:spPr>
          <a:xfrm>
            <a:off x="311700" y="1152475"/>
            <a:ext cx="8363100" cy="2517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our demos today, we hosted the </a:t>
            </a:r>
            <a:r>
              <a:rPr lang="en"/>
              <a:t>website on our local machine</a:t>
            </a:r>
            <a:endParaRPr/>
          </a:p>
          <a:p>
            <a:pPr indent="-342900" lvl="0" marL="457200" rtl="0" algn="l">
              <a:spcBef>
                <a:spcPts val="0"/>
              </a:spcBef>
              <a:spcAft>
                <a:spcPts val="0"/>
              </a:spcAft>
              <a:buSzPts val="1800"/>
              <a:buChar char="●"/>
            </a:pPr>
            <a:r>
              <a:rPr lang="en"/>
              <a:t>If you want someone to be able to visit your website by going to a URL, you need to </a:t>
            </a:r>
            <a:r>
              <a:rPr b="1" lang="en"/>
              <a:t>host </a:t>
            </a:r>
            <a:r>
              <a:rPr lang="en"/>
              <a:t>your site on some service</a:t>
            </a:r>
            <a:endParaRPr/>
          </a:p>
          <a:p>
            <a:pPr indent="-342900" lvl="0" marL="457200" rtl="0" algn="l">
              <a:spcBef>
                <a:spcPts val="0"/>
              </a:spcBef>
              <a:spcAft>
                <a:spcPts val="0"/>
              </a:spcAft>
              <a:buSzPts val="1800"/>
              <a:buChar char="●"/>
            </a:pPr>
            <a:r>
              <a:rPr b="1" lang="en"/>
              <a:t>Google Firebase, Netlify, and GitHub </a:t>
            </a:r>
            <a:r>
              <a:rPr lang="en"/>
              <a:t>are three popular services to host your website </a:t>
            </a:r>
            <a:r>
              <a:rPr b="1" lang="en"/>
              <a:t>for free </a:t>
            </a:r>
            <a:r>
              <a:rPr lang="en"/>
              <a:t>(though a custom URL will cost you)</a:t>
            </a:r>
            <a:endParaRPr/>
          </a:p>
        </p:txBody>
      </p:sp>
      <p:pic>
        <p:nvPicPr>
          <p:cNvPr id="331" name="Google Shape;331;p50"/>
          <p:cNvPicPr preferRelativeResize="0"/>
          <p:nvPr/>
        </p:nvPicPr>
        <p:blipFill>
          <a:blip r:embed="rId3">
            <a:alphaModFix/>
          </a:blip>
          <a:stretch>
            <a:fillRect/>
          </a:stretch>
        </p:blipFill>
        <p:spPr>
          <a:xfrm>
            <a:off x="1511875" y="3130625"/>
            <a:ext cx="2905725" cy="768100"/>
          </a:xfrm>
          <a:prstGeom prst="rect">
            <a:avLst/>
          </a:prstGeom>
          <a:noFill/>
          <a:ln>
            <a:noFill/>
          </a:ln>
        </p:spPr>
      </p:pic>
      <p:pic>
        <p:nvPicPr>
          <p:cNvPr id="332" name="Google Shape;332;p50"/>
          <p:cNvPicPr preferRelativeResize="0"/>
          <p:nvPr/>
        </p:nvPicPr>
        <p:blipFill>
          <a:blip r:embed="rId4">
            <a:alphaModFix/>
          </a:blip>
          <a:stretch>
            <a:fillRect/>
          </a:stretch>
        </p:blipFill>
        <p:spPr>
          <a:xfrm>
            <a:off x="1463888" y="4049374"/>
            <a:ext cx="3001702" cy="768099"/>
          </a:xfrm>
          <a:prstGeom prst="rect">
            <a:avLst/>
          </a:prstGeom>
          <a:noFill/>
          <a:ln>
            <a:noFill/>
          </a:ln>
        </p:spPr>
      </p:pic>
      <p:grpSp>
        <p:nvGrpSpPr>
          <p:cNvPr id="333" name="Google Shape;333;p50"/>
          <p:cNvGrpSpPr/>
          <p:nvPr/>
        </p:nvGrpSpPr>
        <p:grpSpPr>
          <a:xfrm>
            <a:off x="4904452" y="3621737"/>
            <a:ext cx="3120872" cy="729549"/>
            <a:chOff x="5152502" y="3505012"/>
            <a:chExt cx="3120872" cy="729549"/>
          </a:xfrm>
        </p:grpSpPr>
        <p:pic>
          <p:nvPicPr>
            <p:cNvPr id="334" name="Google Shape;334;p50"/>
            <p:cNvPicPr preferRelativeResize="0"/>
            <p:nvPr/>
          </p:nvPicPr>
          <p:blipFill>
            <a:blip r:embed="rId5">
              <a:alphaModFix/>
            </a:blip>
            <a:stretch>
              <a:fillRect/>
            </a:stretch>
          </p:blipFill>
          <p:spPr>
            <a:xfrm>
              <a:off x="5931425" y="3553250"/>
              <a:ext cx="2341949" cy="633075"/>
            </a:xfrm>
            <a:prstGeom prst="rect">
              <a:avLst/>
            </a:prstGeom>
            <a:noFill/>
            <a:ln>
              <a:noFill/>
            </a:ln>
          </p:spPr>
        </p:pic>
        <p:pic>
          <p:nvPicPr>
            <p:cNvPr id="335" name="Google Shape;335;p50"/>
            <p:cNvPicPr preferRelativeResize="0"/>
            <p:nvPr/>
          </p:nvPicPr>
          <p:blipFill>
            <a:blip r:embed="rId6">
              <a:alphaModFix/>
            </a:blip>
            <a:stretch>
              <a:fillRect/>
            </a:stretch>
          </p:blipFill>
          <p:spPr>
            <a:xfrm>
              <a:off x="5152502" y="3505012"/>
              <a:ext cx="638326" cy="729549"/>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type="ctrTitle"/>
          </p:nvPr>
        </p:nvSpPr>
        <p:spPr>
          <a:xfrm>
            <a:off x="311700" y="1397638"/>
            <a:ext cx="8520600" cy="994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So why should you learn web dev?</a:t>
            </a:r>
            <a:endParaRPr/>
          </a:p>
        </p:txBody>
      </p:sp>
      <p:sp>
        <p:nvSpPr>
          <p:cNvPr id="341" name="Google Shape;341;p51"/>
          <p:cNvSpPr txBox="1"/>
          <p:nvPr>
            <p:ph idx="1" type="subTitle"/>
          </p:nvPr>
        </p:nvSpPr>
        <p:spPr>
          <a:xfrm>
            <a:off x="311700" y="2516175"/>
            <a:ext cx="8520600" cy="188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600"/>
              <a:t>It’s everywhere.</a:t>
            </a:r>
            <a:endParaRPr sz="2600"/>
          </a:p>
          <a:p>
            <a:pPr indent="0" lvl="0" marL="0" rtl="0" algn="ctr">
              <a:spcBef>
                <a:spcPts val="1200"/>
              </a:spcBef>
              <a:spcAft>
                <a:spcPts val="0"/>
              </a:spcAft>
              <a:buNone/>
            </a:pPr>
            <a:r>
              <a:rPr lang="en" sz="2600"/>
              <a:t>It’s unique.</a:t>
            </a:r>
            <a:endParaRPr sz="2600"/>
          </a:p>
          <a:p>
            <a:pPr indent="0" lvl="0" marL="0" rtl="0" algn="ctr">
              <a:spcBef>
                <a:spcPts val="1200"/>
              </a:spcBef>
              <a:spcAft>
                <a:spcPts val="1200"/>
              </a:spcAft>
              <a:buNone/>
            </a:pPr>
            <a:r>
              <a:rPr lang="en" sz="2600"/>
              <a:t>It’s in demand.</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p:nvPr/>
        </p:nvSpPr>
        <p:spPr>
          <a:xfrm>
            <a:off x="-2650425" y="-500025"/>
            <a:ext cx="6353100" cy="6353100"/>
          </a:xfrm>
          <a:prstGeom prst="ellipse">
            <a:avLst/>
          </a:prstGeom>
          <a:solidFill>
            <a:srgbClr val="1C2F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2"/>
          <p:cNvSpPr txBox="1"/>
          <p:nvPr>
            <p:ph type="title"/>
          </p:nvPr>
        </p:nvSpPr>
        <p:spPr>
          <a:xfrm>
            <a:off x="4255050" y="1788900"/>
            <a:ext cx="8520600" cy="11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 you!</a:t>
            </a:r>
            <a:endParaRPr sz="6000"/>
          </a:p>
        </p:txBody>
      </p:sp>
      <p:sp>
        <p:nvSpPr>
          <p:cNvPr id="348" name="Google Shape;348;p52"/>
          <p:cNvSpPr txBox="1"/>
          <p:nvPr>
            <p:ph type="title"/>
          </p:nvPr>
        </p:nvSpPr>
        <p:spPr>
          <a:xfrm>
            <a:off x="4255050" y="2819400"/>
            <a:ext cx="8520600" cy="11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t>Any questions?</a:t>
            </a:r>
            <a:endParaRPr b="0" sz="2000"/>
          </a:p>
        </p:txBody>
      </p:sp>
      <p:pic>
        <p:nvPicPr>
          <p:cNvPr id="349" name="Google Shape;349;p52"/>
          <p:cNvPicPr preferRelativeResize="0"/>
          <p:nvPr/>
        </p:nvPicPr>
        <p:blipFill>
          <a:blip r:embed="rId3">
            <a:alphaModFix/>
          </a:blip>
          <a:stretch>
            <a:fillRect/>
          </a:stretch>
        </p:blipFill>
        <p:spPr>
          <a:xfrm>
            <a:off x="-3168677" y="1"/>
            <a:ext cx="6823726" cy="613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Hey, I’m Dabeer!</a:t>
            </a:r>
            <a:endParaRPr/>
          </a:p>
        </p:txBody>
      </p:sp>
      <p:sp>
        <p:nvSpPr>
          <p:cNvPr id="110" name="Google Shape;110;p20"/>
          <p:cNvSpPr txBox="1"/>
          <p:nvPr>
            <p:ph idx="1" type="body"/>
          </p:nvPr>
        </p:nvSpPr>
        <p:spPr>
          <a:xfrm>
            <a:off x="311700" y="1152475"/>
            <a:ext cx="406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 studying Engineering Physics and Biomedical Engineering at McMaster University</a:t>
            </a:r>
            <a:endParaRPr/>
          </a:p>
          <a:p>
            <a:pPr indent="-342900" lvl="0" marL="457200" rtl="0" algn="l">
              <a:spcBef>
                <a:spcPts val="0"/>
              </a:spcBef>
              <a:spcAft>
                <a:spcPts val="0"/>
              </a:spcAft>
              <a:buSzPts val="1800"/>
              <a:buChar char="●"/>
            </a:pPr>
            <a:r>
              <a:rPr lang="en"/>
              <a:t>I love musical theatre and singing</a:t>
            </a:r>
            <a:endParaRPr/>
          </a:p>
          <a:p>
            <a:pPr indent="-342900" lvl="0" marL="457200" rtl="0" algn="l">
              <a:spcBef>
                <a:spcPts val="0"/>
              </a:spcBef>
              <a:spcAft>
                <a:spcPts val="0"/>
              </a:spcAft>
              <a:buSzPts val="1800"/>
              <a:buChar char="●"/>
            </a:pPr>
            <a:r>
              <a:rPr lang="en"/>
              <a:t>I’m scared of the dark </a:t>
            </a:r>
            <a:endParaRPr/>
          </a:p>
          <a:p>
            <a:pPr indent="-317500" lvl="1" marL="914400" rtl="0" algn="l">
              <a:spcBef>
                <a:spcPts val="0"/>
              </a:spcBef>
              <a:spcAft>
                <a:spcPts val="0"/>
              </a:spcAft>
              <a:buSzPts val="1400"/>
              <a:buChar char="○"/>
            </a:pPr>
            <a:r>
              <a:rPr lang="en"/>
              <a:t>(I know, you’d think I’d be an adult by now)</a:t>
            </a:r>
            <a:endParaRPr/>
          </a:p>
        </p:txBody>
      </p:sp>
      <p:sp>
        <p:nvSpPr>
          <p:cNvPr id="111" name="Google Shape;111;p20"/>
          <p:cNvSpPr/>
          <p:nvPr/>
        </p:nvSpPr>
        <p:spPr>
          <a:xfrm>
            <a:off x="5758375" y="1017725"/>
            <a:ext cx="2314500" cy="2314500"/>
          </a:xfrm>
          <a:prstGeom prst="ellipse">
            <a:avLst/>
          </a:prstGeom>
          <a:solidFill>
            <a:srgbClr val="234076"/>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112" name="Google Shape;112;p20"/>
          <p:cNvPicPr preferRelativeResize="0"/>
          <p:nvPr/>
        </p:nvPicPr>
        <p:blipFill rotWithShape="1">
          <a:blip r:embed="rId3">
            <a:alphaModFix/>
          </a:blip>
          <a:srcRect b="1512" l="0" r="3034" t="1522"/>
          <a:stretch/>
        </p:blipFill>
        <p:spPr>
          <a:xfrm>
            <a:off x="5552075" y="912500"/>
            <a:ext cx="2830500" cy="2830500"/>
          </a:xfrm>
          <a:prstGeom prst="ellipse">
            <a:avLst/>
          </a:prstGeom>
          <a:noFill/>
          <a:ln cap="flat" cmpd="sng" w="228600">
            <a:solidFill>
              <a:schemeClr val="l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Agenda</a:t>
            </a:r>
            <a:endParaRPr/>
          </a:p>
        </p:txBody>
      </p:sp>
      <p:sp>
        <p:nvSpPr>
          <p:cNvPr id="118" name="Google Shape;118;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Let’s see what we’re getting ourselves into...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idx="1" type="body"/>
          </p:nvPr>
        </p:nvSpPr>
        <p:spPr>
          <a:xfrm>
            <a:off x="775376" y="1437150"/>
            <a:ext cx="2942100" cy="226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Overview</a:t>
            </a:r>
            <a:endParaRPr b="1"/>
          </a:p>
          <a:p>
            <a:pPr indent="-342900" lvl="0" marL="457200" rtl="0" algn="l">
              <a:spcBef>
                <a:spcPts val="0"/>
              </a:spcBef>
              <a:spcAft>
                <a:spcPts val="0"/>
              </a:spcAft>
              <a:buSzPts val="1800"/>
              <a:buAutoNum type="arabicPeriod"/>
            </a:pPr>
            <a:r>
              <a:rPr b="1" lang="en"/>
              <a:t>HTML (w/ Demo)</a:t>
            </a:r>
            <a:endParaRPr b="1"/>
          </a:p>
          <a:p>
            <a:pPr indent="-342900" lvl="0" marL="457200" rtl="0" algn="l">
              <a:spcBef>
                <a:spcPts val="0"/>
              </a:spcBef>
              <a:spcAft>
                <a:spcPts val="0"/>
              </a:spcAft>
              <a:buSzPts val="1800"/>
              <a:buAutoNum type="arabicPeriod"/>
            </a:pPr>
            <a:r>
              <a:rPr b="1" lang="en"/>
              <a:t>CSS </a:t>
            </a:r>
            <a:r>
              <a:rPr b="1" lang="en"/>
              <a:t>(w/ Demo)</a:t>
            </a:r>
            <a:endParaRPr b="1"/>
          </a:p>
          <a:p>
            <a:pPr indent="-342900" lvl="0" marL="457200" rtl="0" algn="l">
              <a:spcBef>
                <a:spcPts val="0"/>
              </a:spcBef>
              <a:spcAft>
                <a:spcPts val="0"/>
              </a:spcAft>
              <a:buSzPts val="1800"/>
              <a:buAutoNum type="arabicPeriod"/>
            </a:pPr>
            <a:r>
              <a:rPr b="1" lang="en"/>
              <a:t>JS </a:t>
            </a:r>
            <a:r>
              <a:rPr b="1" lang="en"/>
              <a:t>(w/ Demo)</a:t>
            </a:r>
            <a:endParaRPr b="1"/>
          </a:p>
          <a:p>
            <a:pPr indent="-342900" lvl="0" marL="457200" rtl="0" algn="l">
              <a:spcBef>
                <a:spcPts val="0"/>
              </a:spcBef>
              <a:spcAft>
                <a:spcPts val="0"/>
              </a:spcAft>
              <a:buSzPts val="1800"/>
              <a:buAutoNum type="arabicPeriod"/>
            </a:pPr>
            <a:r>
              <a:rPr b="1" lang="en"/>
              <a:t>Beyond the Basics</a:t>
            </a:r>
            <a:endParaRPr b="1"/>
          </a:p>
          <a:p>
            <a:pPr indent="-342900" lvl="0" marL="457200" rtl="0" algn="l">
              <a:spcBef>
                <a:spcPts val="0"/>
              </a:spcBef>
              <a:spcAft>
                <a:spcPts val="0"/>
              </a:spcAft>
              <a:buSzPts val="1800"/>
              <a:buAutoNum type="arabicPeriod"/>
            </a:pPr>
            <a:r>
              <a:rPr b="1" lang="en"/>
              <a:t>Q&amp;A (time permitting)</a:t>
            </a:r>
            <a:endParaRPr b="1"/>
          </a:p>
        </p:txBody>
      </p:sp>
      <p:pic>
        <p:nvPicPr>
          <p:cNvPr id="124" name="Google Shape;124;p22"/>
          <p:cNvPicPr preferRelativeResize="0"/>
          <p:nvPr/>
        </p:nvPicPr>
        <p:blipFill>
          <a:blip r:embed="rId3">
            <a:alphaModFix/>
          </a:blip>
          <a:stretch>
            <a:fillRect/>
          </a:stretch>
        </p:blipFill>
        <p:spPr>
          <a:xfrm>
            <a:off x="3944125" y="1096200"/>
            <a:ext cx="4424499" cy="2951100"/>
          </a:xfrm>
          <a:prstGeom prst="rect">
            <a:avLst/>
          </a:prstGeom>
          <a:noFill/>
          <a:ln>
            <a:noFill/>
          </a:ln>
        </p:spPr>
      </p:pic>
      <p:sp>
        <p:nvSpPr>
          <p:cNvPr id="125" name="Google Shape;125;p22"/>
          <p:cNvSpPr txBox="1"/>
          <p:nvPr/>
        </p:nvSpPr>
        <p:spPr>
          <a:xfrm>
            <a:off x="4354450" y="4804800"/>
            <a:ext cx="47898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 sz="1000">
                <a:solidFill>
                  <a:schemeClr val="dk1"/>
                </a:solidFill>
              </a:rPr>
              <a:t>All images not cited were retrieved via Google Slides’ search the web feature</a:t>
            </a:r>
            <a:endParaRPr i="1" sz="1000" u="sng">
              <a:solidFill>
                <a:schemeClr val="hlink"/>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3"/>
          <p:cNvPicPr preferRelativeResize="0"/>
          <p:nvPr/>
        </p:nvPicPr>
        <p:blipFill>
          <a:blip r:embed="rId3">
            <a:alphaModFix/>
          </a:blip>
          <a:stretch>
            <a:fillRect/>
          </a:stretch>
        </p:blipFill>
        <p:spPr>
          <a:xfrm>
            <a:off x="4571988" y="178750"/>
            <a:ext cx="3914774" cy="4785998"/>
          </a:xfrm>
          <a:prstGeom prst="rect">
            <a:avLst/>
          </a:prstGeom>
          <a:noFill/>
          <a:ln>
            <a:noFill/>
          </a:ln>
        </p:spPr>
      </p:pic>
      <p:sp>
        <p:nvSpPr>
          <p:cNvPr id="131" name="Google Shape;131;p23"/>
          <p:cNvSpPr txBox="1"/>
          <p:nvPr>
            <p:ph type="title"/>
          </p:nvPr>
        </p:nvSpPr>
        <p:spPr>
          <a:xfrm>
            <a:off x="567050" y="1819650"/>
            <a:ext cx="3445500" cy="15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20"/>
              <a:t>What we’re making today</a:t>
            </a:r>
            <a:endParaRPr sz="402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ctrTitle"/>
          </p:nvPr>
        </p:nvSpPr>
        <p:spPr>
          <a:xfrm>
            <a:off x="311700" y="1397638"/>
            <a:ext cx="8520600" cy="994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So why should you learn web dev?</a:t>
            </a:r>
            <a:endParaRPr/>
          </a:p>
        </p:txBody>
      </p:sp>
      <p:sp>
        <p:nvSpPr>
          <p:cNvPr id="137" name="Google Shape;137;p24"/>
          <p:cNvSpPr txBox="1"/>
          <p:nvPr>
            <p:ph idx="1" type="subTitle"/>
          </p:nvPr>
        </p:nvSpPr>
        <p:spPr>
          <a:xfrm>
            <a:off x="311700" y="2516175"/>
            <a:ext cx="8520600" cy="188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600"/>
              <a:t>It’s everywhere.</a:t>
            </a:r>
            <a:endParaRPr sz="2600"/>
          </a:p>
          <a:p>
            <a:pPr indent="0" lvl="0" marL="0" rtl="0" algn="ctr">
              <a:spcBef>
                <a:spcPts val="1200"/>
              </a:spcBef>
              <a:spcAft>
                <a:spcPts val="0"/>
              </a:spcAft>
              <a:buNone/>
            </a:pPr>
            <a:r>
              <a:rPr lang="en" sz="2600"/>
              <a:t>It’s unique.</a:t>
            </a:r>
            <a:endParaRPr sz="2600"/>
          </a:p>
          <a:p>
            <a:pPr indent="0" lvl="0" marL="0" rtl="0" algn="ctr">
              <a:spcBef>
                <a:spcPts val="1200"/>
              </a:spcBef>
              <a:spcAft>
                <a:spcPts val="1200"/>
              </a:spcAft>
              <a:buNone/>
            </a:pPr>
            <a:r>
              <a:rPr lang="en" sz="2600"/>
              <a:t>It’s in demand.</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Overview</a:t>
            </a:r>
            <a:endParaRPr/>
          </a:p>
        </p:txBody>
      </p:sp>
      <p:sp>
        <p:nvSpPr>
          <p:cNvPr id="143" name="Google Shape;143;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 are web pages created?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